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0" r:id="rId3"/>
    <p:sldId id="258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 autoAdjust="0"/>
    <p:restoredTop sz="86327"/>
  </p:normalViewPr>
  <p:slideViewPr>
    <p:cSldViewPr snapToGrid="0" snapToObjects="1">
      <p:cViewPr varScale="1">
        <p:scale>
          <a:sx n="108" d="100"/>
          <a:sy n="108" d="100"/>
        </p:scale>
        <p:origin x="208" y="2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FE954-FD60-5148-B275-89782871175C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C35BF-2AF7-6848-9C26-27546FB34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EE6C8-8EAB-4445-BDF3-9394C49C43E3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FE1B7-0A11-1A43-A102-0714AEE81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Today, I’m going to tell you, how aphasia changed my life as a university professor.</a:t>
            </a:r>
          </a:p>
          <a:p>
            <a:endParaRPr lang="en-US" b="1" dirty="0"/>
          </a:p>
          <a:p>
            <a:r>
              <a:rPr lang="en-US" b="1" dirty="0"/>
              <a:t>But first of all…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E1B7-0A11-1A43-A102-0714AEE81F9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FE1B7-0A11-1A43-A102-0714AEE81F9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30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phoneme confusion:</a:t>
            </a:r>
            <a:r>
              <a:rPr lang="en-GB" sz="1200" b="1" dirty="0"/>
              <a:t> I could </a:t>
            </a:r>
            <a:r>
              <a:rPr lang="en-GB" sz="1200" b="1" i="1" dirty="0"/>
              <a:t>hear the differences</a:t>
            </a:r>
            <a:r>
              <a:rPr lang="en-GB" sz="1200" b="1" dirty="0"/>
              <a:t>, but I was not able to reproduce them! </a:t>
            </a:r>
            <a:r>
              <a:rPr lang="en-US" sz="1200" b="1" dirty="0" err="1">
                <a:sym typeface="Wingdings"/>
              </a:rPr>
              <a:t></a:t>
            </a:r>
            <a:r>
              <a:rPr lang="en-US" sz="1200" b="1" dirty="0"/>
              <a:t>  Training, training, and training again!</a:t>
            </a:r>
          </a:p>
          <a:p>
            <a:pPr>
              <a:buNone/>
            </a:pPr>
            <a:endParaRPr lang="en-US" sz="1200" b="1" dirty="0"/>
          </a:p>
          <a:p>
            <a:pPr>
              <a:buNone/>
            </a:pPr>
            <a:r>
              <a:rPr lang="en-US" sz="1200" b="1" dirty="0"/>
              <a:t>syntactic disorders: I would say, for example, “I</a:t>
            </a:r>
            <a:r>
              <a:rPr lang="en-US" sz="1200" b="1" baseline="0" dirty="0"/>
              <a:t> stroke”, not “I </a:t>
            </a:r>
            <a:r>
              <a:rPr lang="en-US" sz="1200" b="1" u="sng" baseline="0" dirty="0"/>
              <a:t>had</a:t>
            </a:r>
            <a:r>
              <a:rPr lang="en-US" sz="1200" b="1" baseline="0" dirty="0"/>
              <a:t> </a:t>
            </a:r>
            <a:r>
              <a:rPr lang="en-US" sz="1200" b="1" u="sng" baseline="0" dirty="0"/>
              <a:t>a</a:t>
            </a:r>
            <a:r>
              <a:rPr lang="en-US" sz="1200" b="1" baseline="0" dirty="0"/>
              <a:t> stroke”</a:t>
            </a:r>
          </a:p>
          <a:p>
            <a:pPr>
              <a:buNone/>
            </a:pPr>
            <a:endParaRPr lang="en-US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/>
              <a:t>lack of prosodic features: </a:t>
            </a:r>
            <a:r>
              <a:rPr lang="en-US" sz="1200" b="1" dirty="0"/>
              <a:t>I had to read aloud, read aloud, and read aloud again, for that helps to improve one’s prosody quite substantially! </a:t>
            </a:r>
          </a:p>
          <a:p>
            <a:pPr>
              <a:buNone/>
            </a:pPr>
            <a:endParaRPr lang="en-US" sz="1200" b="1" baseline="0" dirty="0"/>
          </a:p>
          <a:p>
            <a:pPr>
              <a:buNone/>
            </a:pPr>
            <a:endParaRPr lang="en-US" sz="1200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E1B7-0A11-1A43-A102-0714AEE81F9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 simply didn’t know and I was frustrated and,</a:t>
            </a:r>
            <a:r>
              <a:rPr lang="en-US" b="1" baseline="0" dirty="0"/>
              <a:t> at times, very angry.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E1B7-0A11-1A43-A102-0714AEE81F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And so to writing, for me another great obstacle.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1B7A0-42DE-5B4B-BA65-F7D66563CF5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solution to all these problems, </a:t>
            </a:r>
            <a:r>
              <a:rPr lang="en-US" b="1" u="sng" dirty="0"/>
              <a:t>my</a:t>
            </a:r>
            <a:r>
              <a:rPr lang="en-US" b="1" dirty="0"/>
              <a:t> solution, we shall now see.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E1B7-0A11-1A43-A102-0714AEE81F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did I overcome these communication handicaps?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E1B7-0A11-1A43-A102-0714AEE81F9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(a) Speech: You remember, that I faced particular</a:t>
            </a:r>
            <a:r>
              <a:rPr lang="en-US" b="1" baseline="0" dirty="0"/>
              <a:t> difficulties finding words, stammering and stuttering, phoneme confusion and a syntactic disordered such as “telegraph style”.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E1B7-0A11-1A43-A102-0714AEE81F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(b) Writing:</a:t>
            </a:r>
            <a:r>
              <a:rPr lang="en-US" b="1" baseline="0" dirty="0"/>
              <a:t> You remember </a:t>
            </a:r>
            <a:r>
              <a:rPr lang="en-US" b="1" baseline="0"/>
              <a:t>that writing anything </a:t>
            </a:r>
            <a:r>
              <a:rPr lang="en-US" b="1" baseline="0" dirty="0"/>
              <a:t>longer then 5 letter-words is a problem for me as well as omitting or scrambling the letters of longer words. What strategy did I apply to overcome this handicap?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E1B7-0A11-1A43-A102-0714AEE81F9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I have, for example, the French-English and </a:t>
            </a:r>
            <a:r>
              <a:rPr lang="en-US" b="1">
                <a:solidFill>
                  <a:srgbClr val="FF0000"/>
                </a:solidFill>
              </a:rPr>
              <a:t>the German-English </a:t>
            </a:r>
            <a:r>
              <a:rPr lang="en-US" b="1" dirty="0">
                <a:solidFill>
                  <a:srgbClr val="FF0000"/>
                </a:solidFill>
              </a:rPr>
              <a:t>programs…..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1B7A0-42DE-5B4B-BA65-F7D66563CF5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E1B7-0A11-1A43-A102-0714AEE81F9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…I’d like to begin by saying a few words about myself,</a:t>
            </a:r>
            <a:r>
              <a:rPr lang="en-US" b="1" baseline="0" dirty="0"/>
              <a:t> and the stoke </a:t>
            </a:r>
            <a:r>
              <a:rPr lang="en-US" b="1" dirty="0"/>
              <a:t>which I suffered</a:t>
            </a:r>
            <a:r>
              <a:rPr lang="en-US" b="1" baseline="0" dirty="0"/>
              <a:t> 13 years ago.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E1B7-0A11-1A43-A102-0714AEE81F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17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FE1B7-0A11-1A43-A102-0714AEE81F9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7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dirty="0"/>
              <a:t>Dictating to the Mob: This History of the BBC Advisory Committee on Spoken English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1B7A0-42DE-5B4B-BA65-F7D66563CF5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1B7A0-42DE-5B4B-BA65-F7D66563CF5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1B7A0-42DE-5B4B-BA65-F7D66563CF5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By the way, this PowerPoint presentation</a:t>
            </a:r>
            <a:r>
              <a:rPr lang="en-US" b="1" baseline="0" dirty="0"/>
              <a:t> </a:t>
            </a:r>
            <a:r>
              <a:rPr lang="en-US" b="1" dirty="0"/>
              <a:t>has a special format, i.e. all is written down, and after today’s presentation, you will understand why!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E1B7-0A11-1A43-A102-0714AEE81F9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FE1B7-0A11-1A43-A102-0714AEE81F9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1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1B7A0-42DE-5B4B-BA65-F7D66563CF5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1B7A0-42DE-5B4B-BA65-F7D66563CF5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1B7A0-42DE-5B4B-BA65-F7D66563CF5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</a:rPr>
              <a:t>So,</a:t>
            </a:r>
            <a:r>
              <a:rPr lang="en-US" b="1" baseline="0" dirty="0">
                <a:solidFill>
                  <a:schemeClr val="tx1"/>
                </a:solidFill>
              </a:rPr>
              <a:t> that’s more or less the story of me and my stroke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1B7A0-42DE-5B4B-BA65-F7D66563CF5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 come to the next section: what communication challenges did I face, in particular with respect to university life?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E1B7-0A11-1A43-A102-0714AEE81F9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87C-136E-4544-A5E7-36622203813A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37D1-3B59-2749-B0C2-741D7CB82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87C-136E-4544-A5E7-36622203813A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37D1-3B59-2749-B0C2-741D7CB82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87C-136E-4544-A5E7-36622203813A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37D1-3B59-2749-B0C2-741D7CB82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87C-136E-4544-A5E7-36622203813A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37D1-3B59-2749-B0C2-741D7CB82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87C-136E-4544-A5E7-36622203813A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37D1-3B59-2749-B0C2-741D7CB82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87C-136E-4544-A5E7-36622203813A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37D1-3B59-2749-B0C2-741D7CB82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87C-136E-4544-A5E7-36622203813A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37D1-3B59-2749-B0C2-741D7CB82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87C-136E-4544-A5E7-36622203813A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37D1-3B59-2749-B0C2-741D7CB82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87C-136E-4544-A5E7-36622203813A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37D1-3B59-2749-B0C2-741D7CB82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87C-136E-4544-A5E7-36622203813A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37D1-3B59-2749-B0C2-741D7CB82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887C-136E-4544-A5E7-36622203813A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37D1-3B59-2749-B0C2-741D7CB82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887C-136E-4544-A5E7-36622203813A}" type="datetimeFigureOut">
              <a:rPr lang="en-US" smtClean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37D1-3B59-2749-B0C2-741D7CB827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r.schwyter@bluewin.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23433"/>
            <a:ext cx="7772400" cy="1671576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Communicating as a </a:t>
            </a:r>
            <a:br>
              <a:rPr lang="en-US" dirty="0"/>
            </a:br>
            <a:r>
              <a:rPr lang="en-US" dirty="0"/>
              <a:t>University Professor with Aphasia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612796"/>
            <a:ext cx="6400800" cy="678428"/>
          </a:xfrm>
        </p:spPr>
        <p:txBody>
          <a:bodyPr/>
          <a:lstStyle/>
          <a:p>
            <a:r>
              <a:rPr lang="en-US" dirty="0" err="1">
                <a:solidFill>
                  <a:srgbClr val="800000"/>
                </a:solidFill>
              </a:rPr>
              <a:t>Jürg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Schwyter</a:t>
            </a:r>
            <a:r>
              <a:rPr lang="en-US" dirty="0">
                <a:solidFill>
                  <a:srgbClr val="800000"/>
                </a:solidFill>
              </a:rPr>
              <a:t> (Switzerland)</a:t>
            </a:r>
          </a:p>
        </p:txBody>
      </p:sp>
      <p:pic>
        <p:nvPicPr>
          <p:cNvPr id="4" name="Picture 3" descr="download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066" y="466489"/>
            <a:ext cx="4950233" cy="1723407"/>
          </a:xfrm>
          <a:prstGeom prst="rect">
            <a:avLst/>
          </a:prstGeom>
        </p:spPr>
      </p:pic>
      <p:pic>
        <p:nvPicPr>
          <p:cNvPr id="7" name="Picture 6" descr="A picture containing grass, road, way, outdoor&#10;&#10;Description automatically generated">
            <a:extLst>
              <a:ext uri="{FF2B5EF4-FFF2-40B4-BE49-F238E27FC236}">
                <a16:creationId xmlns:a16="http://schemas.microsoft.com/office/drawing/2014/main" id="{E55DD57D-43E1-9F4C-97E3-14D17E778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422" y="4340510"/>
            <a:ext cx="4279900" cy="2374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81143"/>
            <a:ext cx="8229600" cy="1205089"/>
          </a:xfrm>
        </p:spPr>
        <p:txBody>
          <a:bodyPr/>
          <a:lstStyle/>
          <a:p>
            <a:pPr>
              <a:buNone/>
            </a:pPr>
            <a:r>
              <a:rPr lang="en-US" dirty="0"/>
              <a:t>	I would like to illustrate my communications challenges in two areas: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2314485" y="3900345"/>
            <a:ext cx="7205203" cy="1980940"/>
            <a:chOff x="790484" y="3900345"/>
            <a:chExt cx="7205203" cy="1980940"/>
          </a:xfrm>
        </p:grpSpPr>
        <p:sp>
          <p:nvSpPr>
            <p:cNvPr id="5" name="TextBox 4"/>
            <p:cNvSpPr txBox="1"/>
            <p:nvPr/>
          </p:nvSpPr>
          <p:spPr>
            <a:xfrm>
              <a:off x="790484" y="3900345"/>
              <a:ext cx="241664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200" b="1" dirty="0"/>
                <a:t>(</a:t>
              </a:r>
              <a:r>
                <a:rPr lang="en-US" sz="3200" b="1" dirty="0" err="1"/>
                <a:t>b</a:t>
              </a:r>
              <a:r>
                <a:rPr lang="en-US" sz="3200" b="1" dirty="0"/>
                <a:t>) Writing</a:t>
              </a:r>
              <a:endParaRPr lang="en-US" sz="3200" dirty="0"/>
            </a:p>
          </p:txBody>
        </p:sp>
        <p:pic>
          <p:nvPicPr>
            <p:cNvPr id="9" name="Picture 8" descr="images-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0788" y="3914934"/>
              <a:ext cx="2954899" cy="1966351"/>
            </a:xfrm>
            <a:prstGeom prst="rect">
              <a:avLst/>
            </a:prstGeom>
          </p:spPr>
        </p:pic>
      </p:grpSp>
      <p:grpSp>
        <p:nvGrpSpPr>
          <p:cNvPr id="4" name="Group 6"/>
          <p:cNvGrpSpPr/>
          <p:nvPr/>
        </p:nvGrpSpPr>
        <p:grpSpPr>
          <a:xfrm>
            <a:off x="2314484" y="2274977"/>
            <a:ext cx="7321670" cy="1423897"/>
            <a:chOff x="790484" y="2274976"/>
            <a:chExt cx="7321670" cy="1423897"/>
          </a:xfrm>
        </p:grpSpPr>
        <p:pic>
          <p:nvPicPr>
            <p:cNvPr id="8" name="Picture 7" descr="image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2063" y="2274976"/>
              <a:ext cx="3110091" cy="142389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90484" y="2708214"/>
              <a:ext cx="1954982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3200" b="1" dirty="0"/>
                <a:t>(a) Speech</a:t>
              </a:r>
              <a:endParaRPr lang="en-US" sz="32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3226"/>
            <a:ext cx="8229600" cy="956368"/>
          </a:xfrm>
        </p:spPr>
        <p:txBody>
          <a:bodyPr/>
          <a:lstStyle/>
          <a:p>
            <a:r>
              <a:rPr lang="en-US" dirty="0"/>
              <a:t>(a)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75511"/>
            <a:ext cx="8229600" cy="5312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600" dirty="0"/>
              <a:t>	Typical signs of my </a:t>
            </a:r>
            <a:r>
              <a:rPr lang="en-GB" sz="2600" b="1" dirty="0" err="1"/>
              <a:t>Broca’s</a:t>
            </a:r>
            <a:r>
              <a:rPr lang="en-GB" sz="2600" b="1" dirty="0"/>
              <a:t> aphasia </a:t>
            </a:r>
            <a:r>
              <a:rPr lang="en-GB" sz="2600" dirty="0"/>
              <a:t>are stammering and stuttering, word searching difficulties, and laborious speech style. In addition, I also had the following: </a:t>
            </a:r>
            <a:endParaRPr lang="en-US" sz="2600" dirty="0"/>
          </a:p>
          <a:p>
            <a:pPr lvl="0"/>
            <a:r>
              <a:rPr lang="en-GB" sz="2600" b="1" dirty="0"/>
              <a:t>phoneme confusion</a:t>
            </a:r>
            <a:r>
              <a:rPr lang="en-GB" sz="2600" dirty="0"/>
              <a:t> e.g. </a:t>
            </a:r>
            <a:r>
              <a:rPr lang="en-GB" sz="2600" i="1" dirty="0"/>
              <a:t>thin</a:t>
            </a:r>
            <a:r>
              <a:rPr lang="en-GB" sz="2600" dirty="0"/>
              <a:t> and </a:t>
            </a:r>
            <a:r>
              <a:rPr lang="en-GB" sz="2600" i="1" dirty="0"/>
              <a:t>tin</a:t>
            </a:r>
            <a:r>
              <a:rPr lang="en-GB" sz="2600" dirty="0"/>
              <a:t> (i.e. </a:t>
            </a:r>
            <a:r>
              <a:rPr lang="en-GB" sz="2600" dirty="0" err="1"/>
              <a:t>Ɵ</a:t>
            </a:r>
            <a:r>
              <a:rPr lang="en-GB" sz="2600" dirty="0"/>
              <a:t> </a:t>
            </a:r>
            <a:r>
              <a:rPr lang="en-GB" sz="2600" i="1" dirty="0"/>
              <a:t>versus</a:t>
            </a:r>
            <a:r>
              <a:rPr lang="en-GB" sz="2600" dirty="0"/>
              <a:t> </a:t>
            </a:r>
            <a:r>
              <a:rPr lang="en-GB" sz="2600" dirty="0" err="1"/>
              <a:t>t</a:t>
            </a:r>
            <a:r>
              <a:rPr lang="en-GB" sz="2600" dirty="0"/>
              <a:t>), </a:t>
            </a:r>
            <a:r>
              <a:rPr lang="en-GB" sz="2600" i="1" dirty="0"/>
              <a:t>ship</a:t>
            </a:r>
            <a:r>
              <a:rPr lang="en-GB" sz="2600" dirty="0"/>
              <a:t> and </a:t>
            </a:r>
            <a:r>
              <a:rPr lang="en-GB" sz="2600" i="1" dirty="0"/>
              <a:t>sip</a:t>
            </a:r>
            <a:r>
              <a:rPr lang="en-GB" sz="2600" dirty="0"/>
              <a:t> (i.e. </a:t>
            </a:r>
            <a:r>
              <a:rPr lang="en-GB" sz="2600" dirty="0" err="1"/>
              <a:t>ʃ</a:t>
            </a:r>
            <a:r>
              <a:rPr lang="en-GB" sz="2600" dirty="0"/>
              <a:t> </a:t>
            </a:r>
            <a:r>
              <a:rPr lang="en-GB" sz="2600" i="1" dirty="0" err="1"/>
              <a:t>verus</a:t>
            </a:r>
            <a:r>
              <a:rPr lang="en-GB" sz="2600" dirty="0"/>
              <a:t> </a:t>
            </a:r>
            <a:r>
              <a:rPr lang="en-GB" sz="2600" dirty="0" err="1"/>
              <a:t>s</a:t>
            </a:r>
            <a:r>
              <a:rPr lang="en-GB" sz="2600" dirty="0"/>
              <a:t>) or </a:t>
            </a:r>
            <a:r>
              <a:rPr lang="en-GB" sz="2600" i="1" dirty="0"/>
              <a:t>rock</a:t>
            </a:r>
            <a:r>
              <a:rPr lang="en-GB" sz="2600" dirty="0"/>
              <a:t> and </a:t>
            </a:r>
            <a:r>
              <a:rPr lang="en-GB" sz="2600" i="1" dirty="0"/>
              <a:t>lock</a:t>
            </a:r>
            <a:r>
              <a:rPr lang="en-GB" sz="2600" dirty="0"/>
              <a:t> (i.e. </a:t>
            </a:r>
            <a:r>
              <a:rPr lang="en-GB" sz="2600" dirty="0" err="1"/>
              <a:t>r</a:t>
            </a:r>
            <a:r>
              <a:rPr lang="en-GB" sz="2600" dirty="0"/>
              <a:t> </a:t>
            </a:r>
            <a:r>
              <a:rPr lang="en-GB" sz="2600" i="1" dirty="0"/>
              <a:t>versus</a:t>
            </a:r>
            <a:r>
              <a:rPr lang="en-GB" sz="2600" dirty="0"/>
              <a:t> </a:t>
            </a:r>
            <a:r>
              <a:rPr lang="en-GB" sz="2600" dirty="0" err="1"/>
              <a:t>l</a:t>
            </a:r>
            <a:r>
              <a:rPr lang="en-GB" sz="2600" dirty="0"/>
              <a:t>) etc; </a:t>
            </a:r>
            <a:endParaRPr lang="en-US" sz="2600" dirty="0"/>
          </a:p>
          <a:p>
            <a:pPr lvl="0"/>
            <a:r>
              <a:rPr lang="en-GB" sz="2600" b="1" dirty="0"/>
              <a:t>syntactic disorders </a:t>
            </a:r>
            <a:r>
              <a:rPr lang="en-GB" sz="2600" dirty="0"/>
              <a:t>such as “telegraph style”: in the beginning, I spoke only in content words and I had no function words, no prepositions, no conjunctions (except the coordinating conjunction </a:t>
            </a:r>
            <a:r>
              <a:rPr lang="en-GB" sz="2600" i="1" dirty="0"/>
              <a:t>and</a:t>
            </a:r>
            <a:r>
              <a:rPr lang="en-GB" sz="2600" dirty="0"/>
              <a:t>) no </a:t>
            </a:r>
            <a:r>
              <a:rPr lang="en-GB" sz="2600" i="1" dirty="0"/>
              <a:t>is</a:t>
            </a:r>
            <a:r>
              <a:rPr lang="en-GB" sz="2600" dirty="0"/>
              <a:t>, </a:t>
            </a:r>
            <a:r>
              <a:rPr lang="en-GB" sz="2600" i="1" dirty="0"/>
              <a:t>it</a:t>
            </a:r>
            <a:r>
              <a:rPr lang="en-GB" sz="2600" dirty="0"/>
              <a:t>, or </a:t>
            </a:r>
            <a:r>
              <a:rPr lang="en-GB" sz="2600" i="1" dirty="0"/>
              <a:t>have</a:t>
            </a:r>
            <a:r>
              <a:rPr lang="en-GB" sz="2600" dirty="0"/>
              <a:t>, etc; </a:t>
            </a:r>
            <a:endParaRPr lang="en-US" sz="2600" dirty="0"/>
          </a:p>
          <a:p>
            <a:pPr lvl="0"/>
            <a:r>
              <a:rPr lang="en-GB" sz="2600" dirty="0"/>
              <a:t>and, what I called in language rehabilitation, “speaking like a robot”, i.e. the </a:t>
            </a:r>
            <a:r>
              <a:rPr lang="en-GB" sz="2600" b="1" dirty="0"/>
              <a:t>lack of prosodic features</a:t>
            </a:r>
            <a:r>
              <a:rPr lang="en-GB" sz="2600" dirty="0"/>
              <a:t>, such as stress, rhythm and intonation.</a:t>
            </a:r>
            <a:endParaRPr lang="en-US" sz="2600" dirty="0"/>
          </a:p>
          <a:p>
            <a:pPr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57193"/>
            <a:ext cx="8229600" cy="17104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	You can imagine, for me as an academic teacher these speech handicaps were not easy at all; I was frightened and very insecure: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8396" y="2281011"/>
            <a:ext cx="7915688" cy="1077218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>
              <a:buNone/>
            </a:pPr>
            <a:r>
              <a:rPr lang="en-US" sz="3200" dirty="0"/>
              <a:t>- What would I do with with my lectures and seminars at the University of Lausanne?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2495340" y="3602977"/>
            <a:ext cx="8048448" cy="1998666"/>
            <a:chOff x="971340" y="3602977"/>
            <a:chExt cx="8048448" cy="1998666"/>
          </a:xfrm>
        </p:grpSpPr>
        <p:grpSp>
          <p:nvGrpSpPr>
            <p:cNvPr id="4" name="Group 9"/>
            <p:cNvGrpSpPr/>
            <p:nvPr/>
          </p:nvGrpSpPr>
          <p:grpSpPr>
            <a:xfrm>
              <a:off x="5671808" y="3602977"/>
              <a:ext cx="3347980" cy="1998666"/>
              <a:chOff x="5671808" y="3268777"/>
              <a:chExt cx="3347980" cy="1998666"/>
            </a:xfrm>
          </p:grpSpPr>
          <p:pic>
            <p:nvPicPr>
              <p:cNvPr id="5" name="Picture 4" descr="11F38DEC-788F-4FA1-BF36-5736596FBC8E_1_105_c.jpe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71808" y="3468304"/>
                <a:ext cx="2398852" cy="1799139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7110401" y="3268777"/>
                <a:ext cx="190938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971340" y="3697783"/>
              <a:ext cx="467012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3200" dirty="0"/>
                <a:t>- What with public speaking, radio talks, and conference presentations?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6532" y="1114382"/>
            <a:ext cx="83142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200" dirty="0"/>
              <a:t>Writing is obviously very, very important for an academic. But for me, expressing spoken sounds into written letters was most difficult. In speech therapy, I wanted to write the letter “a” but what I wrote was the letter “</a:t>
            </a:r>
            <a:r>
              <a:rPr lang="en-GB" sz="2200" dirty="0" err="1"/>
              <a:t>c</a:t>
            </a:r>
            <a:r>
              <a:rPr lang="en-GB" sz="2200" dirty="0"/>
              <a:t>”…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2451" y="2698695"/>
            <a:ext cx="89752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200" dirty="0"/>
              <a:t>Today, I can spell </a:t>
            </a:r>
            <a:r>
              <a:rPr lang="en-GB" sz="2200" i="1" dirty="0"/>
              <a:t>short words</a:t>
            </a:r>
            <a:r>
              <a:rPr lang="en-GB" sz="2200" dirty="0"/>
              <a:t> again (ca. up to 5 letters) but everything </a:t>
            </a:r>
          </a:p>
          <a:p>
            <a:pPr>
              <a:buNone/>
            </a:pPr>
            <a:r>
              <a:rPr lang="en-GB" sz="2200" dirty="0"/>
              <a:t>longer is beyond me. </a:t>
            </a:r>
            <a:r>
              <a:rPr lang="en-US" sz="2200" dirty="0"/>
              <a:t>I am prone in particular to the following:</a:t>
            </a:r>
          </a:p>
        </p:txBody>
      </p:sp>
      <p:sp>
        <p:nvSpPr>
          <p:cNvPr id="7" name="Rectangle 6"/>
          <p:cNvSpPr/>
          <p:nvPr/>
        </p:nvSpPr>
        <p:spPr>
          <a:xfrm>
            <a:off x="1896532" y="3718935"/>
            <a:ext cx="8551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dirty="0"/>
              <a:t>- omit the middle of words, so that e.g. </a:t>
            </a:r>
            <a:r>
              <a:rPr lang="en-US" sz="2200" i="1" dirty="0"/>
              <a:t>excitable</a:t>
            </a:r>
            <a:r>
              <a:rPr lang="en-US" sz="2200" dirty="0"/>
              <a:t> can be written as </a:t>
            </a:r>
            <a:r>
              <a:rPr lang="en-US" sz="2200" i="1" dirty="0" err="1"/>
              <a:t>excible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1896532" y="4344077"/>
            <a:ext cx="87714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dirty="0"/>
              <a:t>- to scramble the middle of words, e.g. </a:t>
            </a:r>
            <a:r>
              <a:rPr lang="en-US" sz="2200" i="1" dirty="0"/>
              <a:t>excruciating</a:t>
            </a:r>
            <a:r>
              <a:rPr lang="en-US" sz="2200" dirty="0"/>
              <a:t> is written as </a:t>
            </a:r>
            <a:br>
              <a:rPr lang="en-US" sz="2200" dirty="0"/>
            </a:br>
            <a:r>
              <a:rPr lang="en-US" sz="2200" i="1" dirty="0" err="1"/>
              <a:t>excru-ic-ating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1896533" y="5252836"/>
            <a:ext cx="8551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- generally speaking, it’s “easier” when I have pre-fixes and suffixes into which I can separate the words (e.g. </a:t>
            </a:r>
            <a:r>
              <a:rPr lang="en-US" sz="2200" b="1" i="1" dirty="0"/>
              <a:t>bio-de</a:t>
            </a:r>
            <a:r>
              <a:rPr lang="en-US" sz="2200" i="1" dirty="0"/>
              <a:t>-grad</a:t>
            </a:r>
            <a:r>
              <a:rPr lang="en-US" sz="2200" b="1" i="1" dirty="0"/>
              <a:t>-able</a:t>
            </a:r>
            <a:r>
              <a:rPr lang="en-US" sz="2200" b="1" dirty="0"/>
              <a:t> </a:t>
            </a:r>
            <a:r>
              <a:rPr lang="en-US" sz="2200" dirty="0"/>
              <a:t>vs.</a:t>
            </a:r>
            <a:r>
              <a:rPr lang="en-US" sz="2200" b="1" dirty="0"/>
              <a:t> </a:t>
            </a:r>
            <a:r>
              <a:rPr lang="en-US" sz="2200" i="1" dirty="0"/>
              <a:t>psychologist</a:t>
            </a:r>
            <a:r>
              <a:rPr lang="en-US" sz="2200" dirty="0"/>
              <a:t>).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18048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b</a:t>
            </a:r>
            <a:r>
              <a:rPr lang="en-US" dirty="0"/>
              <a:t>) Writing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34940"/>
            <a:ext cx="8229600" cy="5805166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2800" dirty="0"/>
              <a:t>How would I write my scientific papers, finish the book which I had started, or even just function in university life with e-mail, writing lecture notes, and the plethora of administrative memos and letters?</a:t>
            </a:r>
          </a:p>
          <a:p>
            <a:pPr>
              <a:buNone/>
            </a:pPr>
            <a:r>
              <a:rPr lang="en-US" sz="2800" dirty="0"/>
              <a:t> 	I was really not sure whether I could continue my university career and if so, how………</a:t>
            </a:r>
          </a:p>
        </p:txBody>
      </p:sp>
      <p:pic>
        <p:nvPicPr>
          <p:cNvPr id="4" name="Picture 3" descr="BA4CBF2B-540D-42D9-B3B8-BD7C9EF419F3_1_105_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927" y="3814238"/>
            <a:ext cx="3501157" cy="2625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4193" y="4094715"/>
            <a:ext cx="1598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451126"/>
            <a:ext cx="7772400" cy="1470025"/>
          </a:xfrm>
        </p:spPr>
        <p:txBody>
          <a:bodyPr/>
          <a:lstStyle/>
          <a:p>
            <a:r>
              <a:rPr lang="en-US" dirty="0"/>
              <a:t>3. Strategies to overcome the communication handicaps</a:t>
            </a:r>
          </a:p>
        </p:txBody>
      </p:sp>
      <p:pic>
        <p:nvPicPr>
          <p:cNvPr id="4" name="Picture 3" descr="download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884" y="337525"/>
            <a:ext cx="4950233" cy="1792900"/>
          </a:xfrm>
          <a:prstGeom prst="rect">
            <a:avLst/>
          </a:prstGeom>
        </p:spPr>
      </p:pic>
      <p:pic>
        <p:nvPicPr>
          <p:cNvPr id="6" name="Picture 5" descr="iStock_000020101240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939" y="3952523"/>
            <a:ext cx="3874123" cy="25679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67319"/>
          </a:xfrm>
        </p:spPr>
        <p:txBody>
          <a:bodyPr/>
          <a:lstStyle/>
          <a:p>
            <a:r>
              <a:rPr lang="en-US" dirty="0"/>
              <a:t>(a)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67320"/>
            <a:ext cx="8229600" cy="71158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	My solution to the problem was really threefold: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58621" y="1775240"/>
            <a:ext cx="78521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200" dirty="0"/>
              <a:t> I </a:t>
            </a:r>
            <a:r>
              <a:rPr lang="en-US" sz="2200" b="1" dirty="0"/>
              <a:t>stopped</a:t>
            </a:r>
            <a:r>
              <a:rPr lang="en-US" sz="2200" dirty="0"/>
              <a:t> giving conference presentations, radio talks and and seminars because there was simply no way in which I could handle spontaneous, unscripted speech, and the question-and-answer sessions in seminars;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8621" y="3137392"/>
            <a:ext cx="78521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200" dirty="0"/>
              <a:t> instead, I gave </a:t>
            </a:r>
            <a:r>
              <a:rPr lang="en-US" sz="2200" b="1" dirty="0"/>
              <a:t>only</a:t>
            </a:r>
            <a:r>
              <a:rPr lang="en-US" sz="2200" dirty="0"/>
              <a:t> </a:t>
            </a:r>
            <a:r>
              <a:rPr lang="en-US" sz="2200" b="1" dirty="0"/>
              <a:t>MA lectures </a:t>
            </a:r>
            <a:r>
              <a:rPr lang="en-US" sz="2200" dirty="0"/>
              <a:t>on a “Stroke and Aphasia”, knowing the students would understand my communication difficulties well;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8621" y="4146547"/>
            <a:ext cx="75626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dirty="0"/>
              <a:t>- and, most importantly, </a:t>
            </a:r>
            <a:r>
              <a:rPr lang="en-US" sz="2200" b="1" dirty="0"/>
              <a:t>I scripted everything </a:t>
            </a:r>
            <a:r>
              <a:rPr lang="en-US" sz="2200" dirty="0"/>
              <a:t>(even the jokes!) and I then practice and practice again the pronunciation and the articulation (about 10 to 15 times) so that you, the audience</a:t>
            </a:r>
            <a:r>
              <a:rPr lang="en-US" sz="2200"/>
              <a:t>, can </a:t>
            </a:r>
            <a:r>
              <a:rPr lang="en-US" sz="2200" dirty="0"/>
              <a:t>hear it more or less alright.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8622" y="5658530"/>
            <a:ext cx="7562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>
                <a:sym typeface="Wingdings"/>
              </a:rPr>
              <a:t></a:t>
            </a:r>
            <a:r>
              <a:rPr lang="en-US" sz="2400" dirty="0">
                <a:sym typeface="Wingdings"/>
              </a:rPr>
              <a:t> It needs a lot of time, effort and work but, generally speaking, </a:t>
            </a:r>
            <a:r>
              <a:rPr lang="en-US" sz="2400">
                <a:sym typeface="Wingdings"/>
              </a:rPr>
              <a:t>it worked </a:t>
            </a:r>
            <a:r>
              <a:rPr lang="en-US" sz="2400" dirty="0">
                <a:sym typeface="Wingdings"/>
              </a:rPr>
              <a:t>very well.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57115"/>
            <a:ext cx="8229600" cy="49588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/>
              <a:t>	There are many technological aids nowadays that help you overcome one’s writing handicap. “</a:t>
            </a:r>
            <a:r>
              <a:rPr lang="en-GB" dirty="0" err="1"/>
              <a:t>Siri</a:t>
            </a:r>
            <a:r>
              <a:rPr lang="en-GB" dirty="0"/>
              <a:t>” on the computer and the “dictating function” on the mobile phone are just two of them.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	But, I struggle with (at times) incorrect trans-</a:t>
            </a:r>
            <a:r>
              <a:rPr lang="en-GB" dirty="0" err="1"/>
              <a:t>criptions</a:t>
            </a:r>
            <a:r>
              <a:rPr lang="en-GB" dirty="0"/>
              <a:t>, misunderstanding of a word, and cumbersome ways to correct. Even more so, as my spelling isn’t what it used to be….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67319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b</a:t>
            </a:r>
            <a:r>
              <a:rPr lang="en-US" dirty="0"/>
              <a:t>) Writing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3894666"/>
            <a:ext cx="7937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have come to rely on advanced speech processing software, “Dragon”: it works for me because it is a bilingual speech recognition program, always with English, where I dictate to the computer and the computer types the text into the file. And this is my </a:t>
            </a:r>
            <a:r>
              <a:rPr lang="en-GB" sz="2800" i="1" dirty="0"/>
              <a:t>lifeline</a:t>
            </a:r>
            <a:r>
              <a:rPr lang="en-GB" sz="2800" dirty="0"/>
              <a:t> to the outside world!</a:t>
            </a:r>
            <a:endParaRPr lang="en-US" sz="2800" dirty="0"/>
          </a:p>
        </p:txBody>
      </p:sp>
      <p:pic>
        <p:nvPicPr>
          <p:cNvPr id="7" name="Picture 6" descr="JR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66" y="333292"/>
            <a:ext cx="4748499" cy="35613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09025"/>
            <a:ext cx="8229600" cy="35752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/>
              <a:t>	The software makes fewer and fewer mistakes as it learns with you, adapts very quickly to the way you speak, and, should you need it, corrections are easy and straightforward.</a:t>
            </a:r>
            <a:br>
              <a:rPr lang="en-GB" sz="2400" dirty="0"/>
            </a:br>
            <a:r>
              <a:rPr lang="en-GB" sz="2400" dirty="0"/>
              <a:t> </a:t>
            </a:r>
          </a:p>
          <a:p>
            <a:pPr>
              <a:buNone/>
            </a:pPr>
            <a:r>
              <a:rPr lang="en-GB" sz="2400" dirty="0"/>
              <a:t>	It has also the advantage that it can be used it for every programme on the computer, from “Word” to my Internet browser and from “Google Maps” to “Stickies.” </a:t>
            </a:r>
          </a:p>
          <a:p>
            <a:pPr>
              <a:buNone/>
            </a:pPr>
            <a:r>
              <a:rPr lang="en-GB" sz="2400" dirty="0"/>
              <a:t>	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dragon-dictate3-ico-100005914-lar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255" y="3093671"/>
            <a:ext cx="2464728" cy="1648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1085" y="3796683"/>
            <a:ext cx="59462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is only one problem with the “Dragon” software: it isn’t manufactured any more for the latest “MacBook Pro”. </a:t>
            </a:r>
          </a:p>
          <a:p>
            <a:endParaRPr lang="en-GB" sz="2400" dirty="0"/>
          </a:p>
          <a:p>
            <a:r>
              <a:rPr lang="en-GB" sz="2400" dirty="0"/>
              <a:t>So I have to keep an old MacBook in order to transcribe speech to text…. 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99190"/>
            <a:ext cx="7772400" cy="1671576"/>
          </a:xfrm>
        </p:spPr>
        <p:txBody>
          <a:bodyPr>
            <a:normAutofit/>
          </a:bodyPr>
          <a:lstStyle/>
          <a:p>
            <a:r>
              <a:rPr lang="en-US" dirty="0"/>
              <a:t>1. Me and my Stroke</a:t>
            </a:r>
          </a:p>
        </p:txBody>
      </p:sp>
      <p:pic>
        <p:nvPicPr>
          <p:cNvPr id="4" name="Picture 3" descr="download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884" y="466489"/>
            <a:ext cx="4950233" cy="1723407"/>
          </a:xfrm>
          <a:prstGeom prst="rect">
            <a:avLst/>
          </a:prstGeom>
        </p:spPr>
      </p:pic>
      <p:pic>
        <p:nvPicPr>
          <p:cNvPr id="5" name="Picture 4" descr="C05B90D9-AF02-49CA-94FC-60764158A138_1_105_c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795" y="3567900"/>
            <a:ext cx="3392410" cy="274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32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398" y="274638"/>
            <a:ext cx="7870402" cy="1143000"/>
          </a:xfrm>
        </p:spPr>
        <p:txBody>
          <a:bodyPr>
            <a:normAutofit/>
          </a:bodyPr>
          <a:lstStyle/>
          <a:p>
            <a:pPr algn="l"/>
            <a:r>
              <a:rPr lang="en-GB" sz="2600" dirty="0"/>
              <a:t>As an example, I wrote this piece on PowerPoint with “Dragon”.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5884517" cy="28125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/>
              <a:t>	</a:t>
            </a:r>
            <a:r>
              <a:rPr lang="en-US" sz="2600" dirty="0"/>
              <a:t>And, as another example: I finished the book, the research of which I had begun pre-stroke. In the summer </a:t>
            </a:r>
            <a:r>
              <a:rPr lang="en-US" sz="2600"/>
              <a:t>of 2013 </a:t>
            </a:r>
            <a:r>
              <a:rPr lang="en-US" sz="2600" dirty="0"/>
              <a:t>I took </a:t>
            </a:r>
            <a:r>
              <a:rPr lang="en-US" sz="2600"/>
              <a:t>a sabbatical, and </a:t>
            </a:r>
            <a:r>
              <a:rPr lang="en-US" sz="2600" dirty="0"/>
              <a:t>me and my partner went to Cambridge, where I had an invitation from Robinson College.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40399" y="4467122"/>
            <a:ext cx="752901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600" dirty="0"/>
              <a:t>Although I had most of the research done pre-stroke, I wrote </a:t>
            </a:r>
            <a:r>
              <a:rPr lang="en-US" sz="2800" dirty="0"/>
              <a:t>with “Dragon” for about 2-3 hours per day.</a:t>
            </a:r>
          </a:p>
          <a:p>
            <a:pPr>
              <a:buNone/>
            </a:pPr>
            <a:r>
              <a:rPr lang="en-US" sz="2800" dirty="0" err="1">
                <a:sym typeface="Wingdings"/>
              </a:rPr>
              <a:t></a:t>
            </a:r>
            <a:r>
              <a:rPr lang="en-US" sz="2800" dirty="0">
                <a:sym typeface="Wingdings"/>
              </a:rPr>
              <a:t> It took me about 4 months of solid hard work to write the book in rough draft.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endParaRPr lang="en-US" sz="2600" dirty="0"/>
          </a:p>
          <a:p>
            <a:r>
              <a:rPr lang="en-US" sz="2600" dirty="0"/>
              <a:t> </a:t>
            </a:r>
          </a:p>
        </p:txBody>
      </p:sp>
      <p:pic>
        <p:nvPicPr>
          <p:cNvPr id="7" name="Picture 6" descr="Jürg at Robinson 2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204" y="1871539"/>
            <a:ext cx="2635690" cy="19767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704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t="4632" r="-18187"/>
          <a:stretch>
            <a:fillRect/>
          </a:stretch>
        </p:blipFill>
        <p:spPr>
          <a:xfrm rot="5400000">
            <a:off x="5131655" y="1588803"/>
            <a:ext cx="6792648" cy="3562695"/>
          </a:xfrm>
        </p:spPr>
      </p:pic>
      <p:sp>
        <p:nvSpPr>
          <p:cNvPr id="6" name="TextBox 5"/>
          <p:cNvSpPr txBox="1"/>
          <p:nvPr/>
        </p:nvSpPr>
        <p:spPr>
          <a:xfrm>
            <a:off x="2104913" y="794986"/>
            <a:ext cx="4641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Finally, Oxford University Press published my book</a:t>
            </a:r>
            <a:r>
              <a:rPr lang="en-US" sz="3200" i="1" dirty="0"/>
              <a:t> </a:t>
            </a:r>
            <a:r>
              <a:rPr lang="en-US" sz="3200" dirty="0"/>
              <a:t>on BBC language policy in May 2016, after revisions and quite a bit of editorial work.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3965" y="3963162"/>
            <a:ext cx="425955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And</a:t>
            </a:r>
            <a:r>
              <a:rPr lang="en-US" sz="3000" dirty="0"/>
              <a:t> I must say, I am particularly proud of it because I wrote it as a stroke survivor!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2418"/>
            <a:ext cx="8229600" cy="50536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/>
              <a:t>	</a:t>
            </a:r>
            <a:r>
              <a:rPr lang="en-GB" sz="3294" dirty="0"/>
              <a:t>I have illustrated how I (more or less) master my communication challenges, and I have outlined the strategies </a:t>
            </a:r>
            <a:r>
              <a:rPr lang="en-GB" sz="3294"/>
              <a:t>I used </a:t>
            </a:r>
            <a:r>
              <a:rPr lang="en-GB" sz="3294" dirty="0"/>
              <a:t>to overcome them.</a:t>
            </a:r>
          </a:p>
          <a:p>
            <a:pPr>
              <a:buNone/>
            </a:pPr>
            <a:endParaRPr lang="en-GB" sz="3294" dirty="0"/>
          </a:p>
          <a:p>
            <a:pPr>
              <a:buNone/>
            </a:pPr>
            <a:r>
              <a:rPr lang="en-GB" sz="3294" dirty="0"/>
              <a:t>	But in sum, I would say that it is particularly the </a:t>
            </a:r>
            <a:r>
              <a:rPr lang="en-GB" sz="3294" i="1" dirty="0"/>
              <a:t>invisible</a:t>
            </a:r>
            <a:r>
              <a:rPr lang="en-GB" sz="3294" dirty="0"/>
              <a:t> handicaps (such as aphasia</a:t>
            </a:r>
            <a:r>
              <a:rPr lang="en-US" sz="3294" dirty="0"/>
              <a:t>)</a:t>
            </a:r>
            <a:r>
              <a:rPr lang="en-GB" sz="3294" dirty="0"/>
              <a:t> that still pose the greatest problems to me.</a:t>
            </a:r>
          </a:p>
          <a:p>
            <a:pPr>
              <a:buNone/>
            </a:pPr>
            <a:endParaRPr lang="en-US" sz="3294" dirty="0"/>
          </a:p>
          <a:p>
            <a:pPr>
              <a:buNone/>
            </a:pPr>
            <a:r>
              <a:rPr lang="en-GB" sz="3294" b="1" dirty="0"/>
              <a:t>	But</a:t>
            </a:r>
            <a:r>
              <a:rPr lang="en-GB" sz="3294" dirty="0"/>
              <a:t> my recommendation as a stroke survivor is very simple: never give up and never lose hope, no matter how hard your communicating challenges are; there is </a:t>
            </a:r>
            <a:r>
              <a:rPr lang="en-GB" sz="3294" i="1" dirty="0"/>
              <a:t>always</a:t>
            </a:r>
            <a:r>
              <a:rPr lang="en-GB" sz="3294" dirty="0"/>
              <a:t> a solution! </a:t>
            </a:r>
            <a:endParaRPr lang="en-US" sz="3294" dirty="0"/>
          </a:p>
          <a:p>
            <a:endParaRPr lang="en-US" sz="3294" dirty="0"/>
          </a:p>
        </p:txBody>
      </p:sp>
      <p:sp>
        <p:nvSpPr>
          <p:cNvPr id="5" name="TextBox 4"/>
          <p:cNvSpPr txBox="1"/>
          <p:nvPr/>
        </p:nvSpPr>
        <p:spPr>
          <a:xfrm>
            <a:off x="2482946" y="427613"/>
            <a:ext cx="7360555" cy="719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Conclusion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so much for listening!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086" y="1417638"/>
            <a:ext cx="4717378" cy="4283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7511" y="5921788"/>
            <a:ext cx="5922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linkClick r:id="rId4"/>
              </a:rPr>
              <a:t>jr.schwyter@bluewin.ch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/>
              <a:t>		</a:t>
            </a:r>
            <a:r>
              <a:rPr lang="en-US" sz="2400" dirty="0" err="1">
                <a:solidFill>
                  <a:srgbClr val="0000FF"/>
                </a:solidFill>
              </a:rPr>
              <a:t>jurg-schwyter.ch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29590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	I used to be Professor of English Linguistics and Head of the University of Lausanne’s English Department when, in 2009, I suffered a severe brain stroke.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Having retired from my post in 2020, not least because of Covid-19, I am now a research fellow at the Department.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030" y="4559300"/>
            <a:ext cx="3038190" cy="1978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92961" y="4587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907057"/>
          </a:xfrm>
        </p:spPr>
        <p:txBody>
          <a:bodyPr>
            <a:normAutofit/>
          </a:bodyPr>
          <a:lstStyle/>
          <a:p>
            <a:r>
              <a:rPr lang="en-US" dirty="0"/>
              <a:t>What happened to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298" y="1062554"/>
            <a:ext cx="8656428" cy="6103199"/>
          </a:xfrm>
        </p:spPr>
        <p:txBody>
          <a:bodyPr>
            <a:normAutofit/>
          </a:bodyPr>
          <a:lstStyle/>
          <a:p>
            <a:pPr marL="0">
              <a:spcAft>
                <a:spcPts val="600"/>
              </a:spcAft>
              <a:buNone/>
            </a:pPr>
            <a:r>
              <a:rPr lang="en-US" sz="2600" dirty="0"/>
              <a:t>It was Friday, 20 February 2009, and I had a severe cold. I was at home and I decided to call the secretary of the English Department to say that I wouldn’t be coming in today. “No problem”, the secretary said, he would do the necessary (i.e. cancel appointments, put up notices on doors that I would not attend classes today, etc). I felt reassured and I went into the kitchen and made myself a cup of tea. </a:t>
            </a:r>
          </a:p>
          <a:p>
            <a:pPr marL="0">
              <a:buNone/>
            </a:pPr>
            <a:r>
              <a:rPr lang="en-GB" sz="2600" dirty="0"/>
              <a:t>Then I wrote the most important e-mails (curiously, I know exactly which e-mail I wanted to reply to) </a:t>
            </a:r>
            <a:r>
              <a:rPr lang="en-GB" sz="2600"/>
              <a:t>and then </a:t>
            </a:r>
            <a:r>
              <a:rPr lang="en-GB" sz="2600" dirty="0"/>
              <a:t>it just hit me like a “blow to the head”, I fell off the chair, onto the right side of my body, and then onto the floor. Over and over again, I asked myself what the matter was – I couldn’t move one little bit; I was paralysed and, I later realised, I could not talk…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3" y="338670"/>
            <a:ext cx="8229600" cy="3285068"/>
          </a:xfrm>
          <a:noFill/>
        </p:spPr>
        <p:txBody>
          <a:bodyPr vert="horz" wrap="square" rtlCol="0" anchor="t">
            <a:noAutofit/>
          </a:bodyPr>
          <a:lstStyle/>
          <a:p>
            <a:pPr marL="0">
              <a:buNone/>
            </a:pPr>
            <a:r>
              <a:rPr lang="en-GB" sz="2600" dirty="0"/>
              <a:t>My partner was on a business trip, so it was my good luck that my sister knew I was alone and not very well, and she tried to reach me by telephone. The first 2-3 times she wasn’t unduly worried and just spoke to the answering machine, but the next morning things changed: she telephoned a neighbour and the concierge, all of whom of course didn’t get an answer from me either, and my sister finally called the police.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1836752" y="3587423"/>
            <a:ext cx="8400137" cy="2362793"/>
            <a:chOff x="312751" y="3587422"/>
            <a:chExt cx="8400137" cy="2362793"/>
          </a:xfrm>
        </p:grpSpPr>
        <p:pic>
          <p:nvPicPr>
            <p:cNvPr id="4" name="Picture 3" descr="imag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2509" y="3587422"/>
              <a:ext cx="1650379" cy="224041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12751" y="3589354"/>
              <a:ext cx="5367867" cy="2360861"/>
            </a:xfrm>
            <a:prstGeom prst="rect">
              <a:avLst/>
            </a:prstGeom>
            <a:noFill/>
          </p:spPr>
          <p:txBody>
            <a:bodyPr vert="horz" wrap="square" rtlCol="0" anchor="t">
              <a:noAutofit/>
            </a:bodyPr>
            <a:lstStyle/>
            <a:p>
              <a:pPr>
                <a:buNone/>
              </a:pPr>
              <a:r>
                <a:rPr lang="en-GB" sz="2600" dirty="0"/>
                <a:t>The Lausanne police, of course, tried to talk her out of breaking into my flat and came up with all sorts of excuses (“The weather is so nice, Mr </a:t>
              </a:r>
              <a:r>
                <a:rPr lang="en-GB" sz="2600" dirty="0" err="1"/>
                <a:t>Schwyter</a:t>
              </a:r>
              <a:r>
                <a:rPr lang="en-GB" sz="2600" dirty="0"/>
                <a:t> went skiing perhaps”, etc).</a:t>
              </a:r>
            </a:p>
            <a:p>
              <a:pPr>
                <a:buNone/>
              </a:pPr>
              <a:endParaRPr lang="en-GB" dirty="0"/>
            </a:p>
            <a:p>
              <a:pPr>
                <a:buNone/>
              </a:pPr>
              <a:r>
                <a:rPr lang="en-GB" dirty="0"/>
                <a:t>	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31746" y="5662626"/>
            <a:ext cx="7501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B</a:t>
            </a:r>
            <a:r>
              <a:rPr lang="en-GB" sz="2600" dirty="0" err="1"/>
              <a:t>ut</a:t>
            </a:r>
            <a:r>
              <a:rPr lang="en-GB" sz="2600" dirty="0"/>
              <a:t> my sister was adamant and she said I was so reliable and she would have known about it.</a:t>
            </a:r>
            <a:r>
              <a:rPr lang="en-US" sz="26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1603" y="592668"/>
            <a:ext cx="4267200" cy="5774265"/>
          </a:xfrm>
        </p:spPr>
        <p:txBody>
          <a:bodyPr/>
          <a:lstStyle/>
          <a:p>
            <a:pPr>
              <a:buNone/>
            </a:pPr>
            <a:r>
              <a:rPr lang="en-GB" dirty="0"/>
              <a:t>	So my sister had the door broken down – and there I was on the      floor: </a:t>
            </a:r>
          </a:p>
          <a:p>
            <a:pPr>
              <a:buNone/>
            </a:pPr>
            <a:r>
              <a:rPr lang="en-GB" b="1" dirty="0"/>
              <a:t>	</a:t>
            </a:r>
          </a:p>
          <a:p>
            <a:pPr>
              <a:buNone/>
            </a:pPr>
            <a:r>
              <a:rPr lang="en-GB" b="1" dirty="0"/>
              <a:t>	</a:t>
            </a:r>
            <a:r>
              <a:rPr lang="en-US" b="1" dirty="0"/>
              <a:t>it was ca. 36 hours after I had suffered the stroke!</a:t>
            </a:r>
            <a:endParaRPr lang="en-US" dirty="0"/>
          </a:p>
        </p:txBody>
      </p:sp>
      <p:pic>
        <p:nvPicPr>
          <p:cNvPr id="7" name="Picture 6" descr="ans7_carotid_artery-disse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197" y="732367"/>
            <a:ext cx="4158407" cy="52112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40572"/>
            <a:ext cx="8229600" cy="3809518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de-CH" sz="2400" dirty="0"/>
              <a:t>	</a:t>
            </a:r>
            <a:r>
              <a:rPr lang="en-GB" sz="2500" dirty="0"/>
              <a:t>A post script to the Lausanne police: there were two policemen; the older one always asked me what drugs I had taken, I could tell him. I was absolutely furious because I wanted to say “I didn’t take any drugs, there is something else wrong with me”. But I just couldn’t utter a word because I was completely speechless and paralysed.....</a:t>
            </a:r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/>
              <a:t>	</a:t>
            </a:r>
            <a:endParaRPr lang="de-CH" sz="2400" dirty="0"/>
          </a:p>
        </p:txBody>
      </p:sp>
      <p:pic>
        <p:nvPicPr>
          <p:cNvPr id="4" name="Picture 3" descr="csm_CHUV-avec-logo-web_b1a02a24a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357" y="3496370"/>
            <a:ext cx="3288238" cy="2192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7849" y="3263126"/>
            <a:ext cx="454526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500" dirty="0"/>
              <a:t>I was then ferried to the </a:t>
            </a:r>
            <a:r>
              <a:rPr lang="en-US" sz="2500" i="1" dirty="0"/>
              <a:t>Centre </a:t>
            </a:r>
            <a:r>
              <a:rPr lang="en-US" sz="2500" i="1" dirty="0" err="1"/>
              <a:t>hospitalier</a:t>
            </a:r>
            <a:r>
              <a:rPr lang="en-US" sz="2500" i="1" dirty="0"/>
              <a:t> </a:t>
            </a:r>
            <a:r>
              <a:rPr lang="en-US" sz="2500" i="1" dirty="0" err="1"/>
              <a:t>universitaire</a:t>
            </a:r>
            <a:r>
              <a:rPr lang="en-US" sz="2500" i="1" dirty="0"/>
              <a:t> </a:t>
            </a:r>
            <a:r>
              <a:rPr lang="en-US" sz="2500" i="1" dirty="0" err="1"/>
              <a:t>vaudois</a:t>
            </a:r>
            <a:r>
              <a:rPr lang="en-US" sz="2500" dirty="0"/>
              <a:t> (CHUV) </a:t>
            </a:r>
            <a:r>
              <a:rPr lang="en-GB" sz="2500" dirty="0"/>
              <a:t>where, eventually, the diagnosis was made and it was devastating: it was a severe </a:t>
            </a:r>
            <a:r>
              <a:rPr lang="en-GB" sz="2500" b="1" dirty="0"/>
              <a:t>left-hemispheric stroke followed by a massive brain haemorrhage.</a:t>
            </a:r>
          </a:p>
          <a:p>
            <a:pPr>
              <a:buNone/>
            </a:pPr>
            <a:endParaRPr lang="en-GB" sz="25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GB" sz="25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GB" sz="25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GB" sz="25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GB" sz="25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GB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46101"/>
            <a:ext cx="8229600" cy="29007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CH" sz="3000" dirty="0"/>
              <a:t>	</a:t>
            </a:r>
            <a:r>
              <a:rPr lang="en-GB" sz="3000" dirty="0"/>
              <a:t>The physical </a:t>
            </a:r>
            <a:r>
              <a:rPr lang="en-GB" sz="3000" b="1" dirty="0"/>
              <a:t>damage was considerable </a:t>
            </a:r>
            <a:r>
              <a:rPr lang="en-GB" sz="3000" dirty="0"/>
              <a:t>and the prognosis not particularly good:</a:t>
            </a:r>
          </a:p>
          <a:p>
            <a:pPr>
              <a:buNone/>
            </a:pPr>
            <a:br>
              <a:rPr lang="en-GB" sz="3000" dirty="0"/>
            </a:br>
            <a:r>
              <a:rPr lang="en-GB" sz="3000" dirty="0"/>
              <a:t>- paralysis on the right side, i.e. right leg and right arm (I had a stroke on the left brain hemisphere);</a:t>
            </a:r>
          </a:p>
          <a:p>
            <a:pPr>
              <a:buNone/>
            </a:pPr>
            <a:endParaRPr lang="en-GB" sz="30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868" y="3265287"/>
            <a:ext cx="3287712" cy="1669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290" y="3265286"/>
            <a:ext cx="43905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sz="3000" dirty="0"/>
            </a:br>
            <a:r>
              <a:rPr lang="en-GB" sz="3000" dirty="0"/>
              <a:t>- and, worst of all, </a:t>
            </a:r>
            <a:r>
              <a:rPr lang="en-GB" sz="3000" b="1" dirty="0"/>
              <a:t>aphasia.</a:t>
            </a:r>
          </a:p>
          <a:p>
            <a:endParaRPr lang="en-GB" sz="3000" dirty="0"/>
          </a:p>
        </p:txBody>
      </p:sp>
      <p:sp>
        <p:nvSpPr>
          <p:cNvPr id="6" name="Rectangle 5"/>
          <p:cNvSpPr/>
          <p:nvPr/>
        </p:nvSpPr>
        <p:spPr>
          <a:xfrm>
            <a:off x="2286289" y="5288415"/>
            <a:ext cx="7678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/>
              <a:t>You can imagine, for me as a linguist </a:t>
            </a:r>
            <a:r>
              <a:rPr lang="en-GB" sz="3000"/>
              <a:t>and teacher </a:t>
            </a:r>
            <a:r>
              <a:rPr lang="en-GB" sz="3000" dirty="0"/>
              <a:t>this was </a:t>
            </a:r>
            <a:r>
              <a:rPr lang="en-GB" sz="3000" b="1" dirty="0"/>
              <a:t>particularly devastating…</a:t>
            </a:r>
            <a:endParaRPr lang="en-GB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Communication Challenges</a:t>
            </a:r>
          </a:p>
        </p:txBody>
      </p:sp>
      <p:pic>
        <p:nvPicPr>
          <p:cNvPr id="4" name="Picture 3" descr="download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586" y="337525"/>
            <a:ext cx="4950233" cy="1792900"/>
          </a:xfrm>
          <a:prstGeom prst="rect">
            <a:avLst/>
          </a:prstGeom>
        </p:spPr>
      </p:pic>
      <p:pic>
        <p:nvPicPr>
          <p:cNvPr id="7" name="Picture 6" descr="goodconnec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341" y="3600451"/>
            <a:ext cx="6696723" cy="25866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FEBBF3974E7D45850DC6A156A71301" ma:contentTypeVersion="10" ma:contentTypeDescription="Create a new document." ma:contentTypeScope="" ma:versionID="02afa257fc1df6a9c65c9d526977b3b6">
  <xsd:schema xmlns:xsd="http://www.w3.org/2001/XMLSchema" xmlns:xs="http://www.w3.org/2001/XMLSchema" xmlns:p="http://schemas.microsoft.com/office/2006/metadata/properties" xmlns:ns2="92b1c7c7-efba-4ccc-9bdb-e25724761363" targetNamespace="http://schemas.microsoft.com/office/2006/metadata/properties" ma:root="true" ma:fieldsID="70b3455905be8b8a91f3e29cfc33f2f2" ns2:_="">
    <xsd:import namespace="92b1c7c7-efba-4ccc-9bdb-e25724761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1c7c7-efba-4ccc-9bdb-e257247613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441D7D-3F2D-4033-9BBD-8A9A625A263A}"/>
</file>

<file path=customXml/itemProps2.xml><?xml version="1.0" encoding="utf-8"?>
<ds:datastoreItem xmlns:ds="http://schemas.openxmlformats.org/officeDocument/2006/customXml" ds:itemID="{07D5786B-61E0-4C99-A8E2-1424694ECF05}"/>
</file>

<file path=customXml/itemProps3.xml><?xml version="1.0" encoding="utf-8"?>
<ds:datastoreItem xmlns:ds="http://schemas.openxmlformats.org/officeDocument/2006/customXml" ds:itemID="{1CC95F50-899E-447D-9C5D-CB590CD261BF}"/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2111</Words>
  <Application>Microsoft Macintosh PowerPoint</Application>
  <PresentationFormat>Widescreen</PresentationFormat>
  <Paragraphs>137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Communicating as a  University Professor with Aphasia</vt:lpstr>
      <vt:lpstr>1. Me and my Stroke</vt:lpstr>
      <vt:lpstr>Who am I?</vt:lpstr>
      <vt:lpstr>What happened to me</vt:lpstr>
      <vt:lpstr>PowerPoint Presentation</vt:lpstr>
      <vt:lpstr>PowerPoint Presentation</vt:lpstr>
      <vt:lpstr>PowerPoint Presentation</vt:lpstr>
      <vt:lpstr>PowerPoint Presentation</vt:lpstr>
      <vt:lpstr>2. Communication Challenges</vt:lpstr>
      <vt:lpstr>PowerPoint Presentation</vt:lpstr>
      <vt:lpstr>(a) Speech</vt:lpstr>
      <vt:lpstr>PowerPoint Presentation</vt:lpstr>
      <vt:lpstr>(b) Writing</vt:lpstr>
      <vt:lpstr>PowerPoint Presentation</vt:lpstr>
      <vt:lpstr>3. Strategies to overcome the communication handicaps</vt:lpstr>
      <vt:lpstr>(a) Speech</vt:lpstr>
      <vt:lpstr>(b) Writing</vt:lpstr>
      <vt:lpstr>PowerPoint Presentation</vt:lpstr>
      <vt:lpstr>PowerPoint Presentation</vt:lpstr>
      <vt:lpstr>As an example, I wrote this piece on PowerPoint with “Dragon”.</vt:lpstr>
      <vt:lpstr>PowerPoint Presentation</vt:lpstr>
      <vt:lpstr>PowerPoint Presentation</vt:lpstr>
      <vt:lpstr>Thank you so much for listening!</vt:lpstr>
    </vt:vector>
  </TitlesOfParts>
  <Company>UNIL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stroke and Communications challenges</dc:title>
  <dc:creator>Jürg Schwyter</dc:creator>
  <cp:lastModifiedBy>Jürg Schwyter</cp:lastModifiedBy>
  <cp:revision>118</cp:revision>
  <cp:lastPrinted>2022-01-25T09:58:05Z</cp:lastPrinted>
  <dcterms:created xsi:type="dcterms:W3CDTF">2022-01-18T08:05:08Z</dcterms:created>
  <dcterms:modified xsi:type="dcterms:W3CDTF">2022-02-22T08:13:09Z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0x010100A4FEBBF3974E7D45850DC6A156A71301</vt:lpwstr>
  </property>
</Properties>
</file>