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Props1.xml" ContentType="application/vnd.openxmlformats-officedocument.presentationml.presProps+xml"/>
  <Override PartName="/ppt/viewProps1.xml" ContentType="application/vnd.openxmlformats-officedocument.presentationml.viewProp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9144000"/>
  <p:notesSz cx="6858000" cy="9144000"/>
  <p:defaultTextStyle>
    <a:defPPr lvl="0">
      <a:defRPr lang="en-CY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1" Type="http://schemas.openxmlformats.org/officeDocument/2006/relationships/slide" Target="slides/slide16.xml"/><Relationship Id="rId3" Type="http://schemas.openxmlformats.org/officeDocument/2006/relationships/presProps" Target="presProps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20" Type="http://schemas.openxmlformats.org/officeDocument/2006/relationships/slide" Target="slides/slide15.xml"/><Relationship Id="rId2" Type="http://schemas.openxmlformats.org/officeDocument/2006/relationships/viewProps" Target="viewProps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B0678-7C5D-40DE-B963-618BAED1D270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1484C-C715-4B64-8FD5-DE507975E68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CD6E-0588-3E42-B84C-EAE96C0A5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E461D-5EF1-6340-874B-85E6D403C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21F6-9B38-A849-98FD-DFE475DC6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83774-1946-4D42-9371-C53A36FF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6E2F9-35EA-424C-B61C-89A633DC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22907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83FD-EC85-CF4D-B0EE-E1343984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DDA6-7A3F-2D46-B28F-8058CD323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6E42-E38E-BD48-BCC0-2E17C9EAA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A5354-E6C1-F341-AECD-E03A4D50A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3EDCE-8B2E-8143-ABEA-F085E33B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08218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9A008-6AC0-3546-AB63-0AE92FBC4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4E5E9-6EFA-E048-913D-3E05F5CF7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5AF88-22C0-9D43-9FB6-F559D6EB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4716F-7F74-2B4A-ACD7-730AFEFA7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A3C9A-17F0-C449-9A59-705FE83F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851676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ADF2A-61D1-104B-AA95-1F89C663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BD38-F297-4349-9A32-EC8368E77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FCD9B-9120-7342-961C-54D783AC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08669-B3AF-EA4F-A35E-334EF94E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9633A-D780-1148-86E0-C1F30836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260519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2303-ECEE-0749-A785-0BB02518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EF0BA-BBBC-2B4C-AA3A-6F3E9D06B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8530-B369-A744-8441-C98A6FC2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74E3-B64E-E047-8A73-C215CFA4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7205-D0CF-E44C-8CE1-1DDB0BC2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938581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735C-AE5C-864B-AE8D-CA35C22A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0B6E4-0969-4C47-88AF-6FD9861C5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43C2-6335-A34C-8BE4-D854D393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88240-966B-9746-9BC4-1FDA2260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C8EC4-F1B4-904A-8E36-250F80CC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FC029-0966-8544-960E-9B9FBFFB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111826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8E1C-A90E-8F4F-8312-62C9EBC9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5D376-56D3-DC4E-9C23-6F48298B9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D95A1-FEA0-364F-A6C2-3154146DE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DC382-43EA-0D40-8321-4A379AB6D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8A65D-D73F-2C42-AD30-5E7B821C6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2235C-408B-0E44-B367-E4290BB9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551B3E-FC16-7F47-AB31-20AD2109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D6697-EF15-8C4B-94EF-FAA2CDE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822591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2497-8FAC-F34D-9EB7-F5BB512A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E65BF-F733-5040-8FC2-4276C60B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DBDED-2B4D-2A4E-AFCD-BB80E26E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99006-C633-8E4D-B818-5A3DB040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960377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C97AC-F691-6545-9EDC-849F3CF82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BCE1F-0A3B-5D4D-99B1-7C48CE8D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E1D92-253C-3341-A563-3CC7CEEB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034763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AC63-6F25-CF42-BED5-7E3DE90C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CBFF2-828E-E048-B83A-7FE32B02D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DB10-0BC3-2340-B4BF-450A7986B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60ADC-143B-8C41-A724-44ABE151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18E4E-8CFE-2648-A8EB-39FF2ABD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0C1C4-977B-CC4A-BBCB-78BF387C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528832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32AD-5ABF-4B4D-B0D3-36084438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A1D1EA-5401-1641-AED7-2B20EC876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0FDFE-D77E-BB4F-A59C-961AE8AB4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779F4-7140-6E47-AF45-71F17330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A66B9-769C-9D44-8DE2-76D626C8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F6514-4842-7E41-975C-A720E400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48462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27EB4-FB5F-1D4A-B952-2CB07C2B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CEF15-0CA0-C841-98D5-04A630F97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49766-48D6-D742-A8D6-210C1EB4B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A042-64C2-40A3-A561-F96475B72E59}" type="datetimeFigureOut">
              <a:rPr lang="en-GB" smtClean="0"/>
              <a:pPr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D70CD-FA28-4C47-BCC2-AEA7E7AE1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26518-CA70-B94A-B02A-13EA224C7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FAE30-05BE-4506-8291-2A8FFB32D5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7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edg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hotos.app.goo.gl/yPZ4VyQQRmfJc9ZK7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hotos.google.com/share/AF1QipPSCPGyincyU9vw0Y3_jl8YXUVJWhRj6d3YfB-4DYuO77_XWXY7mL8mrY9rFmvjWQ/photo/AF1QipOVMSocZPLIfzuw7yc8Y8QnZKCS_FLSqO4GP1T-?key=bEJuekFkUmllZHNPQTcyTDhqSHVlNGtWd2hWRmNR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hotos.google.com/share/AF1QipPSCPGyincyU9vw0Y3_jl8YXUVJWhRj6d3YfB-4DYuO77_XWXY7mL8mrY9rFmvjWQ/photo/AF1QipOyQs1JpnMeKIyM5k-nJn53UJPyaQlZl2B3q1Cr?key=bEJuekFkUmllZHNPQTcyTDhqSHVlNGtWd2hWRmNR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28" name="Shape 26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Google Shape;26629;p1"/>
          <p:cNvSpPr txBox="1"/>
          <p:nvPr>
            <p:ph type="ctrTitle"/>
          </p:nvPr>
        </p:nvSpPr>
        <p:spPr>
          <a:xfrm>
            <a:off x="108857" y="1654630"/>
            <a:ext cx="8850000" cy="39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Calibri"/>
              <a:buNone/>
            </a:pPr>
            <a:r>
              <a:rPr b="1" lang="en-US"/>
              <a:t>Challenges and Strategies </a:t>
            </a:r>
            <a:br>
              <a:rPr b="1" lang="en-US"/>
            </a:br>
            <a:r>
              <a:rPr b="1" lang="en-US"/>
              <a:t>Living with Stroke and Aphasia</a:t>
            </a:r>
            <a:br>
              <a:rPr b="1" lang="en-US"/>
            </a:br>
            <a:br>
              <a:rPr lang="en-US"/>
            </a:br>
            <a:r>
              <a:rPr b="1" lang="en-US">
                <a:solidFill>
                  <a:srgbClr val="7030A0"/>
                </a:solidFill>
              </a:rPr>
              <a:t>Alexia Kountouri</a:t>
            </a:r>
            <a:br>
              <a:rPr lang="en-US"/>
            </a:br>
            <a:r>
              <a:rPr lang="en-US" sz="3600"/>
              <a:t>Stoke Ambassador at Cyprus Stroke Association</a:t>
            </a:r>
            <a:br>
              <a:rPr lang="en-US" sz="3600"/>
            </a:br>
            <a:r>
              <a:rPr lang="en-US" sz="3600"/>
              <a:t> </a:t>
            </a:r>
            <a:endParaRPr sz="3600"/>
          </a:p>
        </p:txBody>
      </p:sp>
      <p:pic>
        <p:nvPicPr>
          <p:cNvPr descr="Cyprus Stroke Association" id="26630" name="Google Shape;2663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29200" y="163286"/>
            <a:ext cx="4114799" cy="107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87" y="870859"/>
            <a:ext cx="2895599" cy="386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456" y="794657"/>
            <a:ext cx="217852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2971" y="1055915"/>
            <a:ext cx="2667000" cy="35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4876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Aphasia Communication</a:t>
            </a:r>
          </a:p>
          <a:p>
            <a:r>
              <a:rPr lang="en-US" dirty="0"/>
              <a:t>group -present myself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4953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l-GR" dirty="0"/>
              <a:t>ΑΠΛΑ – </a:t>
            </a:r>
            <a:r>
              <a:rPr lang="en-US" dirty="0"/>
              <a:t>FAST in Greek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4724400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Speech and Language therapy</a:t>
            </a:r>
            <a:endParaRPr lang="en-GB" dirty="0"/>
          </a:p>
        </p:txBody>
      </p:sp>
      <p:pic>
        <p:nvPicPr>
          <p:cNvPr id="9" name="Picture 2" descr="Cyprus Stroke Association">
            <a:extLst>
              <a:ext uri="{FF2B5EF4-FFF2-40B4-BE49-F238E27FC236}">
                <a16:creationId xmlns:a16="http://schemas.microsoft.com/office/drawing/2014/main" id="{7413192D-48BE-3448-88C8-01BC3AA3A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9628" y="163286"/>
            <a:ext cx="1774371" cy="464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LIFE AFTER STROKE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/>
              <a:t>Today, I walk independent, I CAN SPEAK</a:t>
            </a:r>
          </a:p>
          <a:p>
            <a:pPr algn="just"/>
            <a:r>
              <a:rPr lang="en-GB" dirty="0"/>
              <a:t>Being a stroke survivor, I have spent some time to term with my disability and develop my own ways of adapting, coping and solving problems.</a:t>
            </a:r>
          </a:p>
          <a:p>
            <a:pPr algn="just"/>
            <a:r>
              <a:rPr lang="en-GB" dirty="0"/>
              <a:t>I believe that this attitude has contributed to my positive approach to life. </a:t>
            </a:r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9092B0A6-0EBE-A249-86F8-8E3B2739E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943" y="174171"/>
            <a:ext cx="3233057" cy="8454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799" y="11658600"/>
            <a:ext cx="6856572" cy="91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"/>
            <a:ext cx="2819400" cy="285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05200"/>
            <a:ext cx="2339806" cy="315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590800"/>
            <a:ext cx="2971800" cy="30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0" y="4953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Porto conference my team!!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1828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Porto conference my team!!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838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 in </a:t>
            </a:r>
            <a:r>
              <a:rPr lang="en-US" dirty="0" err="1"/>
              <a:t>Paphos</a:t>
            </a:r>
            <a:r>
              <a:rPr lang="en-US" dirty="0"/>
              <a:t> in Cyprus at golf Cyprus Association in Cyprus </a:t>
            </a:r>
            <a:endParaRPr lang="en-GB" dirty="0"/>
          </a:p>
        </p:txBody>
      </p:sp>
      <p:pic>
        <p:nvPicPr>
          <p:cNvPr id="10" name="Picture 2" descr="Cyprus Stroke Association">
            <a:extLst>
              <a:ext uri="{FF2B5EF4-FFF2-40B4-BE49-F238E27FC236}">
                <a16:creationId xmlns:a16="http://schemas.microsoft.com/office/drawing/2014/main" id="{1B7801BB-5A30-1B4A-A27C-4E5C3AE7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7114" y="163286"/>
            <a:ext cx="2296886" cy="6006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Cutting my nails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https://photos.app.goo.gl/yPZ4VyQQRmfJc9ZK7</a:t>
            </a: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67D25FF5-335D-C647-9A60-703A898EA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314" y="185058"/>
            <a:ext cx="2601686" cy="6803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24133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https://photos.google.com/share/AF1QipPSCPGyincyU9vw0Y3_jl8YXUVJWhRj6d3YfB-4DYuO77_XWXY7mL8mrY9rFmvjWQ/photo/AF1QipOVMSocZPLIfzuw7yc8Y8QnZKCS_FLSqO4GP1T-?key=bEJuekFkUmllZHNPQTcyTDhqSHVlNGtWd2hWRmNR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14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 1</a:t>
            </a:r>
            <a:r>
              <a:rPr lang="en-US" sz="3200" baseline="30000" dirty="0"/>
              <a:t>st</a:t>
            </a:r>
            <a:r>
              <a:rPr lang="en-US" sz="3200" dirty="0"/>
              <a:t> walk in Brighton </a:t>
            </a:r>
            <a:endParaRPr lang="en-GB" sz="3200" dirty="0"/>
          </a:p>
        </p:txBody>
      </p:sp>
      <p:pic>
        <p:nvPicPr>
          <p:cNvPr id="5" name="Picture 2" descr="Cyprus Stroke Association">
            <a:extLst>
              <a:ext uri="{FF2B5EF4-FFF2-40B4-BE49-F238E27FC236}">
                <a16:creationId xmlns:a16="http://schemas.microsoft.com/office/drawing/2014/main" id="{C0C8A63D-4519-FB49-BEE2-F444B74B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41515"/>
            <a:ext cx="2514600" cy="6575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55183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https://photos.google.com/share/AF1QipPSCPGyincyU9vw0Y3_jl8YXUVJWhRj6d3YfB-4DYuO77_XWXY7mL8mrY9rFmvjWQ/photo/AF1QipOyQs1JpnMeKIyM5k-nJn53UJPyaQlZl2B3q1Cr?key=bEJuekFkUmllZHNPQTcyTDhqSHVlNGtWd2hWRmNR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0668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After 2 years in Brighton </a:t>
            </a:r>
            <a:endParaRPr lang="en-GB" sz="3200" dirty="0"/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195C8360-DB99-3747-AF27-4FDC4D55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41515"/>
            <a:ext cx="2514600" cy="6575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81200"/>
            <a:ext cx="525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 am Ambassador for STROKE in Cyprus standing next to stroke survivor and their families</a:t>
            </a:r>
          </a:p>
        </p:txBody>
      </p:sp>
      <p:pic>
        <p:nvPicPr>
          <p:cNvPr id="3" name="Picture 2" descr="Cyprus Stroke Association">
            <a:extLst>
              <a:ext uri="{FF2B5EF4-FFF2-40B4-BE49-F238E27FC236}">
                <a16:creationId xmlns:a16="http://schemas.microsoft.com/office/drawing/2014/main" id="{EF176B9A-748D-D14B-A6B3-7434C3C4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41515"/>
            <a:ext cx="2514600" cy="6575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9718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 for listening!!!</a:t>
            </a:r>
            <a:endParaRPr lang="en-GB" sz="4800" dirty="0"/>
          </a:p>
        </p:txBody>
      </p:sp>
      <p:pic>
        <p:nvPicPr>
          <p:cNvPr id="3" name="Picture 2" descr="Cyprus Stroke Association">
            <a:extLst>
              <a:ext uri="{FF2B5EF4-FFF2-40B4-BE49-F238E27FC236}">
                <a16:creationId xmlns:a16="http://schemas.microsoft.com/office/drawing/2014/main" id="{B1CA04B2-1B3E-104D-860E-BB9D164F2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41515"/>
            <a:ext cx="2514600" cy="6575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 am?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am Alexia </a:t>
            </a:r>
            <a:r>
              <a:rPr lang="en-GB" dirty="0" err="1"/>
              <a:t>Kountouri</a:t>
            </a:r>
            <a:endParaRPr lang="en-GB" dirty="0"/>
          </a:p>
          <a:p>
            <a:r>
              <a:rPr lang="en-GB" dirty="0"/>
              <a:t>I am 34 years old</a:t>
            </a:r>
          </a:p>
          <a:p>
            <a:r>
              <a:rPr lang="en-GB" dirty="0"/>
              <a:t>I am Social Work</a:t>
            </a:r>
          </a:p>
          <a:p>
            <a:r>
              <a:rPr lang="en-GB" dirty="0"/>
              <a:t>I had a  STROKE in May 2015</a:t>
            </a:r>
          </a:p>
          <a:p>
            <a:r>
              <a:rPr lang="en-GB" dirty="0"/>
              <a:t>My right side was paralyzed</a:t>
            </a:r>
          </a:p>
          <a:p>
            <a:r>
              <a:rPr lang="en-GB" dirty="0"/>
              <a:t>I am a SURVIVOR!!!</a:t>
            </a:r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FFB4FC51-DCE0-7C49-B0F4-41B292D1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170" y="163286"/>
            <a:ext cx="3254829" cy="8511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In the work I noticed that my speech was not right. </a:t>
            </a:r>
          </a:p>
          <a:p>
            <a:pPr algn="just"/>
            <a:r>
              <a:rPr lang="en-GB" dirty="0"/>
              <a:t>I called a colleague and as soon as arrived my speech was lost.</a:t>
            </a:r>
          </a:p>
          <a:p>
            <a:pPr algn="just"/>
            <a:r>
              <a:rPr lang="en-GB" dirty="0"/>
              <a:t>She CALLED an ambulance.</a:t>
            </a:r>
          </a:p>
          <a:p>
            <a:pPr algn="just"/>
            <a:r>
              <a:rPr lang="en-GB" dirty="0"/>
              <a:t>In the hospital after the examination (X- ray). </a:t>
            </a:r>
          </a:p>
          <a:p>
            <a:pPr algn="just"/>
            <a:r>
              <a:rPr lang="en-GB" dirty="0"/>
              <a:t>I diagnose with hemorrhagic stroke.</a:t>
            </a:r>
          </a:p>
          <a:p>
            <a:pPr algn="just"/>
            <a:r>
              <a:rPr lang="en-GB" dirty="0"/>
              <a:t>I had to undergo surgery. </a:t>
            </a:r>
          </a:p>
          <a:p>
            <a:pPr algn="just"/>
            <a:r>
              <a:rPr lang="en-GB" dirty="0"/>
              <a:t>In the hospital I was in the emergency room for 3 days.</a:t>
            </a:r>
          </a:p>
          <a:p>
            <a:pPr algn="just"/>
            <a:r>
              <a:rPr lang="en-US" dirty="0"/>
              <a:t>I  was in hospital for 1 month.</a:t>
            </a:r>
          </a:p>
          <a:p>
            <a:pPr algn="just"/>
            <a:r>
              <a:rPr lang="en-US" dirty="0"/>
              <a:t>My speech was lost. </a:t>
            </a:r>
            <a:r>
              <a:rPr lang="en-GB" dirty="0"/>
              <a:t>I couldn't speak at all for 1 month </a:t>
            </a:r>
          </a:p>
          <a:p>
            <a:pPr algn="just"/>
            <a:r>
              <a:rPr lang="en-GB" dirty="0"/>
              <a:t> </a:t>
            </a:r>
            <a:r>
              <a:rPr lang="en-US" dirty="0"/>
              <a:t>To express myself was very hard and annoyed. </a:t>
            </a:r>
            <a:endParaRPr lang="en-GB" dirty="0"/>
          </a:p>
          <a:p>
            <a:pPr algn="just">
              <a:buNone/>
            </a:pPr>
            <a:r>
              <a:rPr lang="en-GB" dirty="0"/>
              <a:t>  </a:t>
            </a:r>
            <a:endParaRPr lang="en-US" dirty="0"/>
          </a:p>
          <a:p>
            <a:pPr algn="just"/>
            <a:endParaRPr lang="en-GB" dirty="0"/>
          </a:p>
          <a:p>
            <a:pPr algn="just">
              <a:buNone/>
            </a:pPr>
            <a:endParaRPr lang="en-GB" dirty="0"/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B31B8210-B92C-894F-A374-33E78405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7143" y="163286"/>
            <a:ext cx="3246857" cy="8490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STROKE?</a:t>
            </a:r>
          </a:p>
          <a:p>
            <a:r>
              <a:rPr lang="en-GB" dirty="0"/>
              <a:t>FEAR of the unknown</a:t>
            </a:r>
          </a:p>
          <a:p>
            <a:r>
              <a:rPr lang="en-GB" dirty="0"/>
              <a:t>Anxiety</a:t>
            </a:r>
          </a:p>
          <a:p>
            <a:r>
              <a:rPr lang="en-GB" dirty="0"/>
              <a:t>What to expect from recovery?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sz="4400" dirty="0"/>
              <a:t>CAN I GET MY SPEECH BACK!!!!!!!</a:t>
            </a:r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0738CAD9-F1E0-514A-B705-1EA825E4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7770" y="326571"/>
            <a:ext cx="3026229" cy="7913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71800" y="1524000"/>
            <a:ext cx="25908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FEARS</a:t>
            </a:r>
            <a:endParaRPr lang="en-GB" sz="4400" dirty="0"/>
          </a:p>
        </p:txBody>
      </p:sp>
      <p:pic>
        <p:nvPicPr>
          <p:cNvPr id="5" name="Picture 4" descr="suXlblB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2714" y="2188028"/>
            <a:ext cx="2362199" cy="4199466"/>
          </a:xfrm>
          <a:prstGeom prst="rect">
            <a:avLst/>
          </a:prstGeom>
        </p:spPr>
      </p:pic>
      <p:pic>
        <p:nvPicPr>
          <p:cNvPr id="6" name="Picture 5" descr="ZvKEkGdc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438400"/>
            <a:ext cx="20574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09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the hospital </a:t>
            </a:r>
            <a:endParaRPr lang="en-GB" sz="3200" dirty="0"/>
          </a:p>
        </p:txBody>
      </p:sp>
      <p:pic>
        <p:nvPicPr>
          <p:cNvPr id="8" name="Picture 2" descr="Cyprus Stroke Association">
            <a:extLst>
              <a:ext uri="{FF2B5EF4-FFF2-40B4-BE49-F238E27FC236}">
                <a16:creationId xmlns:a16="http://schemas.microsoft.com/office/drawing/2014/main" id="{611FD214-436F-564D-BDC0-0B035900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5276" y="163286"/>
            <a:ext cx="3038723" cy="7946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SkbQz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676400"/>
            <a:ext cx="3335867" cy="1876425"/>
          </a:xfrm>
          <a:prstGeom prst="rect">
            <a:avLst/>
          </a:prstGeom>
        </p:spPr>
      </p:pic>
      <p:pic>
        <p:nvPicPr>
          <p:cNvPr id="5" name="Picture 4" descr="snapsh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990600"/>
            <a:ext cx="2514599" cy="4465582"/>
          </a:xfrm>
          <a:prstGeom prst="rect">
            <a:avLst/>
          </a:prstGeom>
        </p:spPr>
      </p:pic>
      <p:pic>
        <p:nvPicPr>
          <p:cNvPr id="6" name="Picture 5" descr="viber_image_2019-11-15_20-06-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447800"/>
            <a:ext cx="2233613" cy="3970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5" y="326571"/>
            <a:ext cx="587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 rehab in Cyprus, in Limassol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7150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Happy Birthday to me!!!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396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occupational therapist 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5638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wheelchair try to move my arm.</a:t>
            </a:r>
            <a:endParaRPr lang="en-GB" dirty="0"/>
          </a:p>
        </p:txBody>
      </p:sp>
      <p:pic>
        <p:nvPicPr>
          <p:cNvPr id="11" name="Picture 2" descr="Cyprus Stroke Association">
            <a:extLst>
              <a:ext uri="{FF2B5EF4-FFF2-40B4-BE49-F238E27FC236}">
                <a16:creationId xmlns:a16="http://schemas.microsoft.com/office/drawing/2014/main" id="{CB8DA940-2CB8-D944-9FD6-F6D3A67A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0542" y="163286"/>
            <a:ext cx="2623457" cy="6860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2 years (2017) of my stroke I moved in UK to continue my studies in PhD. </a:t>
            </a:r>
          </a:p>
          <a:p>
            <a:r>
              <a:rPr lang="en-US" dirty="0"/>
              <a:t>Due to lack of time I could not complete it.</a:t>
            </a:r>
          </a:p>
          <a:p>
            <a:r>
              <a:rPr lang="en-US" dirty="0"/>
              <a:t>Nevertheless, I retuned to England in Brighton, I lived alone, I went to the University by walking, doing shopping from the supermarket, I was able to catch buses, trains, planes.</a:t>
            </a:r>
          </a:p>
          <a:p>
            <a:r>
              <a:rPr lang="en-US" dirty="0"/>
              <a:t>Fully independent </a:t>
            </a:r>
            <a:endParaRPr lang="en-GB" dirty="0"/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DE6AB7BA-1DEB-E345-8B11-12123352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3410" y="174172"/>
            <a:ext cx="2830590" cy="7402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276600" cy="436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33400"/>
            <a:ext cx="218581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743200"/>
            <a:ext cx="2362200" cy="314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5410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 to Milan for ESOC conference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4876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 in Carcassonne in France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2209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 in Bath in UK</a:t>
            </a:r>
            <a:endParaRPr lang="en-GB" dirty="0"/>
          </a:p>
        </p:txBody>
      </p:sp>
      <p:pic>
        <p:nvPicPr>
          <p:cNvPr id="10" name="Picture 2" descr="Cyprus Stroke Association">
            <a:extLst>
              <a:ext uri="{FF2B5EF4-FFF2-40B4-BE49-F238E27FC236}">
                <a16:creationId xmlns:a16="http://schemas.microsoft.com/office/drawing/2014/main" id="{AE43DC7A-23FD-C94D-B823-84413A35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8046" y="163286"/>
            <a:ext cx="2455954" cy="6422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STRATEGIES Aphasia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Acceptance</a:t>
            </a:r>
            <a:r>
              <a:rPr lang="en-US" dirty="0"/>
              <a:t> - accept communication has worked and information been transmitted and that should be adequate - don’t  overcorrect the person </a:t>
            </a:r>
            <a:endParaRPr lang="en-GB" dirty="0"/>
          </a:p>
          <a:p>
            <a:r>
              <a:rPr lang="en-US" dirty="0"/>
              <a:t> Try to find another way to communicate more personalized like gesture, showing pictures,  writing.</a:t>
            </a:r>
          </a:p>
          <a:p>
            <a:r>
              <a:rPr lang="en-US" dirty="0"/>
              <a:t>Communication - give your loved one directions, questions or pieces of information one at a time,  speak slowly, use short, simple sentence.  </a:t>
            </a:r>
          </a:p>
          <a:p>
            <a:endParaRPr lang="en-GB" dirty="0"/>
          </a:p>
        </p:txBody>
      </p:sp>
      <p:pic>
        <p:nvPicPr>
          <p:cNvPr id="4" name="Picture 2" descr="Cyprus Stroke Association">
            <a:extLst>
              <a:ext uri="{FF2B5EF4-FFF2-40B4-BE49-F238E27FC236}">
                <a16:creationId xmlns:a16="http://schemas.microsoft.com/office/drawing/2014/main" id="{67680C4B-031E-8049-95DA-86C2DCF6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8532" y="174172"/>
            <a:ext cx="2955468" cy="7728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CB89A65D86B545A99168689E8FAAAF" ma:contentTypeVersion="10" ma:contentTypeDescription="Create a new document." ma:contentTypeScope="" ma:versionID="43b6c7bd36b8a11a157beaef0e5a6f21">
  <xsd:schema xmlns:xsd="http://www.w3.org/2001/XMLSchema" xmlns:xs="http://www.w3.org/2001/XMLSchema" xmlns:p="http://schemas.microsoft.com/office/2006/metadata/properties" xmlns:ns2="bebbcdd1-3e5a-4a9a-a4ae-47d0d24abdcf" targetNamespace="http://schemas.microsoft.com/office/2006/metadata/properties" ma:root="true" ma:fieldsID="d3bb1868b29991cfb422ef071857474d" ns2:_="">
    <xsd:import namespace="bebbcdd1-3e5a-4a9a-a4ae-47d0d24abd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bcdd1-3e5a-4a9a-a4ae-47d0d24ab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116B96-1F58-444A-AD94-8C09E9DF85EB}"/>
</file>

<file path=customXml/itemProps2.xml><?xml version="1.0" encoding="utf-8"?>
<ds:datastoreItem xmlns:ds="http://schemas.openxmlformats.org/officeDocument/2006/customXml" ds:itemID="{53209A76-A4E8-4083-8A41-0A19A1F64188}"/>
</file>

<file path=customXml/itemProps3.xml><?xml version="1.0" encoding="utf-8"?>
<ds:datastoreItem xmlns:ds="http://schemas.openxmlformats.org/officeDocument/2006/customXml" ds:itemID="{F11470BF-40F6-49B4-89B4-8EE05AD1E1A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0x0101007FCB89A65D86B545A99168689E8FAAAF</vt:lpwstr>
  </property>
</Properties>
</file>