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1" r:id="rId4"/>
    <p:sldId id="262" r:id="rId5"/>
    <p:sldId id="267" r:id="rId6"/>
    <p:sldId id="269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6AAE15C-2D9C-43E9-BB5A-98BC5FB90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35340315-40E0-4B1A-A8EF-B10955110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1E8C3B0D-3FD8-43A4-B3E0-03F23D8A1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B6662DDD-F8E4-4572-8603-78B06BD07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4F8963A0-F78A-4418-8F47-FDC31EAB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85352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0E69C94-A726-4DE2-8F5F-14960184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FDDD582B-EA0A-49EA-9A3F-CD7365584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FD1FB3F3-3826-4DEA-BC1A-4F71BB1B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907C6A02-39A2-44F5-8415-C1567926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77FAE2CF-E410-4514-BBCF-63CD5795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2925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="" xmlns:a16="http://schemas.microsoft.com/office/drawing/2014/main" id="{A88CC8A5-EDE1-44EA-ACBA-149F936CA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="" xmlns:a16="http://schemas.microsoft.com/office/drawing/2014/main" id="{BE3AB0F6-F43C-4880-A1AE-4F9DCD0DA9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1ED86154-3F23-45E3-BA04-1B76FF66F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5A11FD9D-1C45-4D6E-BC38-E73518CAF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043A99BA-6B8B-40AB-90EC-622F6E10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0210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55E0B30-F8AB-4499-956F-3B3548C73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6DEF4B5D-5B93-42AA-8527-38A475989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9DDA3CEA-B28C-42BF-B15B-6BF3518E9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2CACC06C-96DB-4526-9009-6D859D922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843A8374-7CCF-43ED-95E0-750EAC53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441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5BF544D-5C16-4743-8AC7-2A03B280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E995E4EB-69DF-4ED9-A8B4-EFA09A832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D9F46597-BB73-4DE0-99D0-DF99C917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A39CB513-65D0-49B9-A9FA-E6A2BCD6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AA25B5BD-3799-462A-B2B7-19D72EFA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983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65D8195-07C2-48B2-9F17-C805BFFA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3C9CE4D3-0396-48FA-AE14-123EF8808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1A19F7E0-D226-46B5-B6F6-ED1E04ACA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B9E79C61-DEAD-4D48-B38C-2FCBC026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67042887-FE48-415E-A9BC-888B6C0E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1F382A43-EC72-49B1-BF31-48116E87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973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737325D-5371-4A1F-A928-9C194E8B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FA4DF570-3113-40FC-8FDA-6E231471D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B1FCC202-3BCA-4DEC-9B7B-4A7B7E87B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="" xmlns:a16="http://schemas.microsoft.com/office/drawing/2014/main" id="{F343E70D-AC2D-4E00-8540-689883213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809C3D5E-D2EB-41A4-B546-739A91964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="" xmlns:a16="http://schemas.microsoft.com/office/drawing/2014/main" id="{C3051AD0-EBA5-4C49-A188-28058B57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="" xmlns:a16="http://schemas.microsoft.com/office/drawing/2014/main" id="{78594D22-AF26-4557-AEFF-807CC0F3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="" xmlns:a16="http://schemas.microsoft.com/office/drawing/2014/main" id="{A4600E79-E070-4C22-B44A-7E32BB3D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683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C4708C3-CA20-4C10-9173-08AFD31CA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="" xmlns:a16="http://schemas.microsoft.com/office/drawing/2014/main" id="{F36C906F-21F7-4AE9-8895-38F1ED9E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="" xmlns:a16="http://schemas.microsoft.com/office/drawing/2014/main" id="{9FEBACBC-881A-4288-A26B-4D66C1E3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="" xmlns:a16="http://schemas.microsoft.com/office/drawing/2014/main" id="{83CD1E9A-5211-454A-93E2-D3762B58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3450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="" xmlns:a16="http://schemas.microsoft.com/office/drawing/2014/main" id="{E88D87E6-C4F5-4AEA-B936-32F2550B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="" xmlns:a16="http://schemas.microsoft.com/office/drawing/2014/main" id="{08BF9C94-C9A2-4DE6-9D5E-7266FB62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="" xmlns:a16="http://schemas.microsoft.com/office/drawing/2014/main" id="{1CEBD8BE-B0CF-4E9D-BAC2-943BE236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4357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7C7D8B6-E6E3-4432-A6D9-727B890F6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12909A9E-63E1-47E6-BD13-8806674B3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10103A96-92DC-4426-A289-A6D9B4E99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F6F4B45C-BEFB-45A6-8E12-714C2A96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60B4F841-C448-4344-A88E-12662267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845484FB-A679-48EE-A878-5BC8ADB1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845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42B49B8-73E1-47D1-8EA0-BBE0289F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="" xmlns:a16="http://schemas.microsoft.com/office/drawing/2014/main" id="{8B172120-5648-43B3-BD18-8522382E8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="" xmlns:a16="http://schemas.microsoft.com/office/drawing/2014/main" id="{E94BA4F1-D786-4462-9603-BBF96C507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="" xmlns:a16="http://schemas.microsoft.com/office/drawing/2014/main" id="{109A4198-010B-4016-9AA0-6D23DB4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="" xmlns:a16="http://schemas.microsoft.com/office/drawing/2014/main" id="{63CA3E5A-FB16-4721-8186-C07BCEC2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="" xmlns:a16="http://schemas.microsoft.com/office/drawing/2014/main" id="{2704A35F-702A-4BD8-BB6F-80AEC0CF0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5553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="" xmlns:a16="http://schemas.microsoft.com/office/drawing/2014/main" id="{6355C463-E900-45CD-91C9-B27F460E9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6356B57C-4B12-4720-81E8-A3E639E30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="" xmlns:a16="http://schemas.microsoft.com/office/drawing/2014/main" id="{75C33846-9974-44D5-836D-A70E63D96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4D9BD-9523-4F4D-A173-C00080215539}" type="datetimeFigureOut">
              <a:rPr lang="sl-SI" smtClean="0"/>
              <a:t>29. 09. 2021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="" xmlns:a16="http://schemas.microsoft.com/office/drawing/2014/main" id="{FBB7F3AD-B920-4305-8BD0-5CB81EFF8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="" xmlns:a16="http://schemas.microsoft.com/office/drawing/2014/main" id="{10DE84C9-92FC-4F41-8603-22930D183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1E41-9C30-4860-9624-326C7A442D2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43205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info@zdruzenjecvb.com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423309A-57EF-4BF5-8DFE-75893DE45C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3600" b="1" dirty="0" err="1">
                <a:latin typeface="Comic Sans MS" panose="030F0702030302020204" pitchFamily="66" charset="0"/>
              </a:rPr>
              <a:t>The</a:t>
            </a:r>
            <a:r>
              <a:rPr lang="sl-SI" sz="3600" b="1" dirty="0">
                <a:latin typeface="Comic Sans MS" panose="030F0702030302020204" pitchFamily="66" charset="0"/>
              </a:rPr>
              <a:t> </a:t>
            </a:r>
            <a:r>
              <a:rPr lang="sl-SI" sz="3600" b="1" dirty="0" err="1">
                <a:latin typeface="Comic Sans MS" panose="030F0702030302020204" pitchFamily="66" charset="0"/>
              </a:rPr>
              <a:t>burden</a:t>
            </a:r>
            <a:r>
              <a:rPr lang="sl-SI" sz="3600" b="1" dirty="0">
                <a:latin typeface="Comic Sans MS" panose="030F0702030302020204" pitchFamily="66" charset="0"/>
              </a:rPr>
              <a:t> </a:t>
            </a:r>
            <a:r>
              <a:rPr lang="sl-SI" sz="3600" b="1" dirty="0" err="1">
                <a:latin typeface="Comic Sans MS" panose="030F0702030302020204" pitchFamily="66" charset="0"/>
              </a:rPr>
              <a:t>of</a:t>
            </a:r>
            <a:r>
              <a:rPr lang="sl-SI" sz="3600" b="1" dirty="0">
                <a:latin typeface="Comic Sans MS" panose="030F0702030302020204" pitchFamily="66" charset="0"/>
              </a:rPr>
              <a:t> stroke </a:t>
            </a:r>
            <a:r>
              <a:rPr lang="sl-SI" sz="3600" b="1" dirty="0" err="1">
                <a:latin typeface="Comic Sans MS" panose="030F0702030302020204" pitchFamily="66" charset="0"/>
              </a:rPr>
              <a:t>among</a:t>
            </a:r>
            <a:r>
              <a:rPr lang="sl-SI" sz="3600" b="1" dirty="0">
                <a:latin typeface="Comic Sans MS" panose="030F0702030302020204" pitchFamily="66" charset="0"/>
              </a:rPr>
              <a:t> </a:t>
            </a:r>
            <a:r>
              <a:rPr lang="sl-SI" sz="3600" b="1" dirty="0" err="1">
                <a:latin typeface="Comic Sans MS" panose="030F0702030302020204" pitchFamily="66" charset="0"/>
              </a:rPr>
              <a:t>informal</a:t>
            </a:r>
            <a:r>
              <a:rPr lang="sl-SI" sz="3600" b="1" dirty="0">
                <a:latin typeface="Comic Sans MS" panose="030F0702030302020204" pitchFamily="66" charset="0"/>
              </a:rPr>
              <a:t> </a:t>
            </a:r>
            <a:r>
              <a:rPr lang="sl-SI" sz="3600" b="1" dirty="0" err="1">
                <a:latin typeface="Comic Sans MS" panose="030F0702030302020204" pitchFamily="66" charset="0"/>
              </a:rPr>
              <a:t>carers</a:t>
            </a:r>
            <a:endParaRPr lang="sl-SI" sz="3600" b="1" dirty="0">
              <a:latin typeface="Comic Sans MS" panose="030F0702030302020204" pitchFamily="66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945DB5B6-49A9-450C-BE73-216C95E562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  <a:p>
            <a:endParaRPr lang="sl-SI" sz="1800" dirty="0">
              <a:latin typeface="Comic Sans MS" panose="030F0702030302020204" pitchFamily="66" charset="0"/>
            </a:endParaRPr>
          </a:p>
          <a:p>
            <a:endParaRPr lang="sl-SI" sz="1800" dirty="0">
              <a:latin typeface="Comic Sans MS" panose="030F0702030302020204" pitchFamily="66" charset="0"/>
            </a:endParaRPr>
          </a:p>
          <a:p>
            <a:r>
              <a:rPr lang="sl-SI" sz="1800" dirty="0">
                <a:latin typeface="Comic Sans MS" panose="030F0702030302020204" pitchFamily="66" charset="0"/>
              </a:rPr>
              <a:t>		Jelka </a:t>
            </a:r>
            <a:r>
              <a:rPr lang="sl-SI" sz="1800" dirty="0" err="1">
                <a:latin typeface="Comic Sans MS" panose="030F0702030302020204" pitchFamily="66" charset="0"/>
              </a:rPr>
              <a:t>Jansa</a:t>
            </a:r>
            <a:r>
              <a:rPr lang="sl-SI" sz="1800" dirty="0">
                <a:latin typeface="Comic Sans MS" panose="030F0702030302020204" pitchFamily="66" charset="0"/>
              </a:rPr>
              <a:t>, </a:t>
            </a:r>
            <a:r>
              <a:rPr lang="sl-SI" sz="1800" dirty="0" err="1">
                <a:latin typeface="Comic Sans MS" panose="030F0702030302020204" pitchFamily="66" charset="0"/>
              </a:rPr>
              <a:t>occupational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therapist</a:t>
            </a:r>
            <a:endParaRPr lang="sl-SI" sz="1800" dirty="0">
              <a:latin typeface="Comic Sans MS" panose="030F0702030302020204" pitchFamily="66" charset="0"/>
            </a:endParaRPr>
          </a:p>
        </p:txBody>
      </p:sp>
      <p:pic>
        <p:nvPicPr>
          <p:cNvPr id="5" name="Videoposnetek 4">
            <a:hlinkClick r:id="" action="ppaction://media"/>
            <a:extLst>
              <a:ext uri="{FF2B5EF4-FFF2-40B4-BE49-F238E27FC236}">
                <a16:creationId xmlns="" xmlns:a16="http://schemas.microsoft.com/office/drawing/2014/main" id="{5F9F13D0-F95C-4E17-83F4-7325FF5D6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6"/>
    </mc:Choice>
    <mc:Fallback xmlns="">
      <p:transition spd="slow" advTm="23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10B3F4A-8CFE-413D-9B11-DE02C1FC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b="1" dirty="0" err="1">
                <a:latin typeface="Comic Sans MS" panose="030F0702030302020204" pitchFamily="66" charset="0"/>
              </a:rPr>
              <a:t>Local</a:t>
            </a:r>
            <a:r>
              <a:rPr lang="sl-SI" sz="3200" b="1" dirty="0">
                <a:latin typeface="Comic Sans MS" panose="030F0702030302020204" pitchFamily="66" charset="0"/>
              </a:rPr>
              <a:t> </a:t>
            </a:r>
            <a:r>
              <a:rPr lang="sl-SI" sz="3200" b="1" dirty="0" err="1">
                <a:latin typeface="Comic Sans MS" panose="030F0702030302020204" pitchFamily="66" charset="0"/>
              </a:rPr>
              <a:t>clubs</a:t>
            </a:r>
            <a:r>
              <a:rPr lang="sl-SI" sz="3200" b="1" dirty="0"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="" xmlns:a16="http://schemas.microsoft.com/office/drawing/2014/main" id="{38F44B34-E17C-4B2F-9431-1E317DA01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448492" cy="823912"/>
          </a:xfrm>
        </p:spPr>
        <p:txBody>
          <a:bodyPr>
            <a:normAutofit fontScale="70000" lnSpcReduction="20000"/>
          </a:bodyPr>
          <a:lstStyle/>
          <a:p>
            <a:r>
              <a:rPr lang="sl-SI" dirty="0">
                <a:latin typeface="Comic Sans MS" panose="030F0702030302020204" pitchFamily="66" charset="0"/>
              </a:rPr>
              <a:t>WHODAS</a:t>
            </a:r>
          </a:p>
          <a:p>
            <a:r>
              <a:rPr lang="sl-SI" b="0" dirty="0">
                <a:latin typeface="Comic Sans MS" panose="030F0702030302020204" pitchFamily="66" charset="0"/>
              </a:rPr>
              <a:t>(</a:t>
            </a:r>
            <a:r>
              <a:rPr lang="sl-SI" b="0" dirty="0" err="1">
                <a:latin typeface="Comic Sans MS" panose="030F0702030302020204" pitchFamily="66" charset="0"/>
              </a:rPr>
              <a:t>World</a:t>
            </a:r>
            <a:r>
              <a:rPr lang="sl-SI" b="0" dirty="0">
                <a:latin typeface="Comic Sans MS" panose="030F0702030302020204" pitchFamily="66" charset="0"/>
              </a:rPr>
              <a:t> </a:t>
            </a:r>
            <a:r>
              <a:rPr lang="sl-SI" b="0" dirty="0" err="1">
                <a:latin typeface="Comic Sans MS" panose="030F0702030302020204" pitchFamily="66" charset="0"/>
              </a:rPr>
              <a:t>Health</a:t>
            </a:r>
            <a:r>
              <a:rPr lang="sl-SI" b="0" dirty="0">
                <a:latin typeface="Comic Sans MS" panose="030F0702030302020204" pitchFamily="66" charset="0"/>
              </a:rPr>
              <a:t> </a:t>
            </a:r>
            <a:r>
              <a:rPr lang="sl-SI" b="0" dirty="0" err="1">
                <a:latin typeface="Comic Sans MS" panose="030F0702030302020204" pitchFamily="66" charset="0"/>
              </a:rPr>
              <a:t>Organisation</a:t>
            </a:r>
            <a:r>
              <a:rPr lang="sl-SI" b="0" dirty="0">
                <a:latin typeface="Comic Sans MS" panose="030F0702030302020204" pitchFamily="66" charset="0"/>
              </a:rPr>
              <a:t>  </a:t>
            </a:r>
            <a:r>
              <a:rPr lang="sl-SI" b="0" dirty="0" err="1">
                <a:latin typeface="Comic Sans MS" panose="030F0702030302020204" pitchFamily="66" charset="0"/>
              </a:rPr>
              <a:t>Disability</a:t>
            </a:r>
            <a:r>
              <a:rPr lang="sl-SI" b="0" dirty="0">
                <a:latin typeface="Comic Sans MS" panose="030F0702030302020204" pitchFamily="66" charset="0"/>
              </a:rPr>
              <a:t> </a:t>
            </a:r>
            <a:r>
              <a:rPr lang="sl-SI" b="0" dirty="0" err="1">
                <a:latin typeface="Comic Sans MS" panose="030F0702030302020204" pitchFamily="66" charset="0"/>
              </a:rPr>
              <a:t>Assessment</a:t>
            </a:r>
            <a:r>
              <a:rPr lang="sl-SI" b="0" dirty="0">
                <a:latin typeface="Comic Sans MS" panose="030F0702030302020204" pitchFamily="66" charset="0"/>
              </a:rPr>
              <a:t> </a:t>
            </a:r>
            <a:r>
              <a:rPr lang="sl-SI" b="0" dirty="0" err="1">
                <a:latin typeface="Comic Sans MS" panose="030F0702030302020204" pitchFamily="66" charset="0"/>
              </a:rPr>
              <a:t>Shedule</a:t>
            </a:r>
            <a:r>
              <a:rPr lang="sl-SI" b="0" dirty="0">
                <a:latin typeface="Comic Sans MS" panose="030F0702030302020204" pitchFamily="66" charset="0"/>
              </a:rPr>
              <a:t>)</a:t>
            </a:r>
            <a:endParaRPr lang="sl-SI" b="0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="" xmlns:a16="http://schemas.microsoft.com/office/drawing/2014/main" id="{F5B051B4-8858-40A7-8259-7DB6EEE06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318952" cy="368458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sl-SI" sz="2900" dirty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endParaRPr lang="sl-SI" sz="2900" dirty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r>
              <a:rPr lang="sl-SI" u="sng" dirty="0" err="1">
                <a:latin typeface="Comic Sans MS" panose="030F0702030302020204" pitchFamily="66" charset="0"/>
              </a:rPr>
              <a:t>Domains</a:t>
            </a:r>
            <a:r>
              <a:rPr lang="sl-SI" u="sng" dirty="0">
                <a:latin typeface="Comic Sans MS" panose="030F0702030302020204" pitchFamily="66" charset="0"/>
              </a:rPr>
              <a:t>:</a:t>
            </a:r>
          </a:p>
          <a:p>
            <a:pPr lvl="1"/>
            <a:r>
              <a:rPr lang="sl-SI" sz="2200" dirty="0" err="1">
                <a:latin typeface="Comic Sans MS" panose="030F0702030302020204" pitchFamily="66" charset="0"/>
              </a:rPr>
              <a:t>Cognition</a:t>
            </a:r>
            <a:endParaRPr lang="sl-SI" sz="2200" dirty="0">
              <a:latin typeface="Comic Sans MS" panose="030F0702030302020204" pitchFamily="66" charset="0"/>
            </a:endParaRPr>
          </a:p>
          <a:p>
            <a:pPr lvl="1"/>
            <a:r>
              <a:rPr lang="sl-SI" sz="2200" dirty="0" err="1">
                <a:latin typeface="Comic Sans MS" panose="030F0702030302020204" pitchFamily="66" charset="0"/>
              </a:rPr>
              <a:t>Mobility</a:t>
            </a:r>
            <a:endParaRPr lang="sl-SI" sz="2200" dirty="0">
              <a:latin typeface="Comic Sans MS" panose="030F0702030302020204" pitchFamily="66" charset="0"/>
            </a:endParaRPr>
          </a:p>
          <a:p>
            <a:pPr lvl="1"/>
            <a:r>
              <a:rPr lang="sl-SI" sz="2200" dirty="0" err="1">
                <a:latin typeface="Comic Sans MS" panose="030F0702030302020204" pitchFamily="66" charset="0"/>
              </a:rPr>
              <a:t>Self-care</a:t>
            </a:r>
            <a:endParaRPr lang="sl-SI" sz="2200" dirty="0">
              <a:latin typeface="Comic Sans MS" panose="030F0702030302020204" pitchFamily="66" charset="0"/>
            </a:endParaRPr>
          </a:p>
          <a:p>
            <a:pPr lvl="1"/>
            <a:r>
              <a:rPr lang="sl-SI" sz="2200" dirty="0" err="1">
                <a:latin typeface="Comic Sans MS" panose="030F0702030302020204" pitchFamily="66" charset="0"/>
              </a:rPr>
              <a:t>Getting</a:t>
            </a:r>
            <a:r>
              <a:rPr lang="sl-SI" sz="2200" dirty="0">
                <a:latin typeface="Comic Sans MS" panose="030F0702030302020204" pitchFamily="66" charset="0"/>
              </a:rPr>
              <a:t> </a:t>
            </a:r>
            <a:r>
              <a:rPr lang="sl-SI" sz="2200" dirty="0" err="1">
                <a:latin typeface="Comic Sans MS" panose="030F0702030302020204" pitchFamily="66" charset="0"/>
              </a:rPr>
              <a:t>along</a:t>
            </a:r>
            <a:endParaRPr lang="sl-SI" sz="2200" dirty="0">
              <a:latin typeface="Comic Sans MS" panose="030F0702030302020204" pitchFamily="66" charset="0"/>
            </a:endParaRPr>
          </a:p>
          <a:p>
            <a:pPr lvl="1"/>
            <a:r>
              <a:rPr lang="sl-SI" sz="2200" dirty="0" err="1">
                <a:latin typeface="Comic Sans MS" panose="030F0702030302020204" pitchFamily="66" charset="0"/>
              </a:rPr>
              <a:t>Life</a:t>
            </a:r>
            <a:r>
              <a:rPr lang="sl-SI" sz="2200" dirty="0">
                <a:latin typeface="Comic Sans MS" panose="030F0702030302020204" pitchFamily="66" charset="0"/>
              </a:rPr>
              <a:t> </a:t>
            </a:r>
            <a:r>
              <a:rPr lang="sl-SI" sz="2200" dirty="0" err="1">
                <a:latin typeface="Comic Sans MS" panose="030F0702030302020204" pitchFamily="66" charset="0"/>
              </a:rPr>
              <a:t>activities</a:t>
            </a:r>
            <a:endParaRPr lang="sl-SI" sz="2200" dirty="0">
              <a:latin typeface="Comic Sans MS" panose="030F0702030302020204" pitchFamily="66" charset="0"/>
            </a:endParaRPr>
          </a:p>
          <a:p>
            <a:pPr lvl="1"/>
            <a:r>
              <a:rPr lang="sl-SI" sz="2200" dirty="0" err="1">
                <a:latin typeface="Comic Sans MS" panose="030F0702030302020204" pitchFamily="66" charset="0"/>
              </a:rPr>
              <a:t>Participation</a:t>
            </a:r>
            <a:endParaRPr lang="sl-SI" sz="2200" dirty="0">
              <a:latin typeface="Comic Sans MS" panose="030F0702030302020204" pitchFamily="66" charset="0"/>
            </a:endParaRPr>
          </a:p>
          <a:p>
            <a:endParaRPr lang="sl-SI" dirty="0"/>
          </a:p>
        </p:txBody>
      </p:sp>
      <p:sp>
        <p:nvSpPr>
          <p:cNvPr id="5" name="Označba mesta besedila 4">
            <a:extLst>
              <a:ext uri="{FF2B5EF4-FFF2-40B4-BE49-F238E27FC236}">
                <a16:creationId xmlns="" xmlns:a16="http://schemas.microsoft.com/office/drawing/2014/main" id="{D48201E4-F404-4E90-A1C9-A0ACD9C2DF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0297" y="1681163"/>
            <a:ext cx="5129848" cy="711517"/>
          </a:xfrm>
        </p:spPr>
        <p:txBody>
          <a:bodyPr>
            <a:normAutofit/>
          </a:bodyPr>
          <a:lstStyle/>
          <a:p>
            <a:r>
              <a:rPr lang="sl-SI" sz="3200" dirty="0">
                <a:latin typeface="Comic Sans MS" panose="030F0702030302020204" pitchFamily="66" charset="0"/>
              </a:rPr>
              <a:t>276 </a:t>
            </a:r>
            <a:r>
              <a:rPr lang="sl-SI" sz="3200" dirty="0" err="1">
                <a:latin typeface="Comic Sans MS" panose="030F0702030302020204" pitchFamily="66" charset="0"/>
              </a:rPr>
              <a:t>subjects</a:t>
            </a:r>
            <a:r>
              <a:rPr lang="sl-SI" sz="3200" dirty="0">
                <a:latin typeface="Comic Sans MS" panose="030F0702030302020204" pitchFamily="66" charset="0"/>
              </a:rPr>
              <a:t> </a:t>
            </a:r>
            <a:r>
              <a:rPr lang="sl-SI" sz="3200" dirty="0" err="1">
                <a:latin typeface="Comic Sans MS" panose="030F0702030302020204" pitchFamily="66" charset="0"/>
              </a:rPr>
              <a:t>responded</a:t>
            </a:r>
            <a:endParaRPr lang="sl-SI" sz="3200" dirty="0">
              <a:latin typeface="Comic Sans MS" panose="030F0702030302020204" pitchFamily="66" charset="0"/>
            </a:endParaRPr>
          </a:p>
        </p:txBody>
      </p:sp>
      <p:sp>
        <p:nvSpPr>
          <p:cNvPr id="6" name="Označba mesta vsebine 5">
            <a:extLst>
              <a:ext uri="{FF2B5EF4-FFF2-40B4-BE49-F238E27FC236}">
                <a16:creationId xmlns="" xmlns:a16="http://schemas.microsoft.com/office/drawing/2014/main" id="{BDB68806-D124-414F-AA10-EA427B0ABF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sl-SI" sz="2200" dirty="0">
              <a:latin typeface="Comic Sans MS" panose="030F0702030302020204" pitchFamily="66" charset="0"/>
            </a:endParaRPr>
          </a:p>
          <a:p>
            <a:r>
              <a:rPr lang="sl-SI" sz="2200" dirty="0">
                <a:latin typeface="Comic Sans MS" panose="030F0702030302020204" pitchFamily="66" charset="0"/>
              </a:rPr>
              <a:t>181 </a:t>
            </a:r>
            <a:r>
              <a:rPr lang="sl-SI" sz="2200" dirty="0" err="1">
                <a:latin typeface="Comic Sans MS" panose="030F0702030302020204" pitchFamily="66" charset="0"/>
              </a:rPr>
              <a:t>were</a:t>
            </a:r>
            <a:r>
              <a:rPr lang="sl-SI" sz="2200" dirty="0">
                <a:latin typeface="Comic Sans MS" panose="030F0702030302020204" pitchFamily="66" charset="0"/>
              </a:rPr>
              <a:t> </a:t>
            </a:r>
            <a:r>
              <a:rPr lang="sl-SI" sz="2200" dirty="0" err="1">
                <a:latin typeface="Comic Sans MS" panose="030F0702030302020204" pitchFamily="66" charset="0"/>
              </a:rPr>
              <a:t>patients</a:t>
            </a:r>
            <a:endParaRPr lang="sl-SI" sz="2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2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l-SI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95 </a:t>
            </a:r>
            <a:r>
              <a:rPr lang="sl-SI" sz="2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were</a:t>
            </a:r>
            <a:r>
              <a:rPr lang="sl-SI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l-SI" sz="22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relativ</a:t>
            </a:r>
            <a:r>
              <a:rPr lang="en-GB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es </a:t>
            </a:r>
            <a:r>
              <a:rPr lang="en-GB" sz="2200" dirty="0">
                <a:latin typeface="Comic Sans MS" panose="030F0702030302020204" pitchFamily="66" charset="0"/>
              </a:rPr>
              <a:t>(20 male</a:t>
            </a:r>
            <a:r>
              <a:rPr lang="sl-SI" sz="2200" dirty="0">
                <a:latin typeface="Comic Sans MS" panose="030F0702030302020204" pitchFamily="66" charset="0"/>
              </a:rPr>
              <a:t>/</a:t>
            </a:r>
            <a:r>
              <a:rPr lang="en-GB" sz="2200" dirty="0">
                <a:latin typeface="Comic Sans MS" panose="030F0702030302020204" pitchFamily="66" charset="0"/>
              </a:rPr>
              <a:t>75 female) </a:t>
            </a:r>
            <a:endParaRPr lang="sl-SI" sz="2200" dirty="0">
              <a:latin typeface="Comic Sans MS" panose="030F0702030302020204" pitchFamily="66" charset="0"/>
            </a:endParaRPr>
          </a:p>
          <a:p>
            <a:pPr lvl="1"/>
            <a:r>
              <a:rPr lang="en-GB" sz="1800" dirty="0">
                <a:latin typeface="Comic Sans MS" panose="030F0702030302020204" pitchFamily="66" charset="0"/>
              </a:rPr>
              <a:t>an average age </a:t>
            </a:r>
            <a:r>
              <a:rPr lang="sl-SI" sz="1800" dirty="0">
                <a:latin typeface="Comic Sans MS" panose="030F0702030302020204" pitchFamily="66" charset="0"/>
              </a:rPr>
              <a:t>=</a:t>
            </a:r>
            <a:r>
              <a:rPr lang="en-GB" sz="1800" dirty="0">
                <a:latin typeface="Comic Sans MS" panose="030F0702030302020204" pitchFamily="66" charset="0"/>
              </a:rPr>
              <a:t> 66 </a:t>
            </a:r>
            <a:r>
              <a:rPr lang="sl-SI" sz="1800" dirty="0">
                <a:latin typeface="Comic Sans MS" panose="030F0702030302020204" pitchFamily="66" charset="0"/>
              </a:rPr>
              <a:t>± 8</a:t>
            </a:r>
          </a:p>
          <a:p>
            <a:pPr marL="0" indent="0">
              <a:buNone/>
            </a:pPr>
            <a:endParaRPr lang="sl-SI" sz="2200" dirty="0">
              <a:latin typeface="Comic Sans MS" panose="030F0702030302020204" pitchFamily="66" charset="0"/>
            </a:endParaRPr>
          </a:p>
          <a:p>
            <a:endParaRPr lang="sl-SI" dirty="0"/>
          </a:p>
        </p:txBody>
      </p:sp>
      <p:pic>
        <p:nvPicPr>
          <p:cNvPr id="7" name="Videoposnetek 6">
            <a:hlinkClick r:id="" action="ppaction://media"/>
            <a:extLst>
              <a:ext uri="{FF2B5EF4-FFF2-40B4-BE49-F238E27FC236}">
                <a16:creationId xmlns="" xmlns:a16="http://schemas.microsoft.com/office/drawing/2014/main" id="{630BAF5F-2817-4C12-8351-3C3C16DDB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48"/>
    </mc:Choice>
    <mc:Fallback xmlns="">
      <p:transition spd="slow" advTm="27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780" y="159385"/>
            <a:ext cx="10515600" cy="1325563"/>
          </a:xfrm>
        </p:spPr>
        <p:txBody>
          <a:bodyPr>
            <a:normAutofit/>
          </a:bodyPr>
          <a:lstStyle/>
          <a:p>
            <a:r>
              <a:rPr lang="sl-SI" sz="2800" b="1" dirty="0">
                <a:latin typeface="Comic Sans MS" panose="030F0702030302020204" pitchFamily="66" charset="0"/>
              </a:rPr>
              <a:t>WHODAS total </a:t>
            </a:r>
            <a:r>
              <a:rPr lang="sl-SI" sz="2800" b="1" dirty="0" err="1">
                <a:latin typeface="Comic Sans MS" panose="030F0702030302020204" pitchFamily="66" charset="0"/>
              </a:rPr>
              <a:t>scores</a:t>
            </a:r>
            <a:r>
              <a:rPr lang="sl-SI" sz="2800" b="1" dirty="0">
                <a:latin typeface="Comic Sans MS" panose="030F0702030302020204" pitchFamily="66" charset="0"/>
              </a:rPr>
              <a:t>: </a:t>
            </a:r>
            <a:r>
              <a:rPr lang="sl-SI" sz="2800" b="1" dirty="0" err="1">
                <a:latin typeface="Comic Sans MS" panose="030F0702030302020204" pitchFamily="66" charset="0"/>
              </a:rPr>
              <a:t>patients</a:t>
            </a:r>
            <a:r>
              <a:rPr lang="sl-SI" sz="2800" b="1" dirty="0">
                <a:latin typeface="Comic Sans MS" panose="030F0702030302020204" pitchFamily="66" charset="0"/>
              </a:rPr>
              <a:t> &amp; </a:t>
            </a:r>
            <a:r>
              <a:rPr lang="sl-SI" sz="2800" b="1" dirty="0" err="1">
                <a:latin typeface="Comic Sans MS" panose="030F0702030302020204" pitchFamily="66" charset="0"/>
              </a:rPr>
              <a:t>relatives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64" y="1219201"/>
            <a:ext cx="5752873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="" xmlns:a16="http://schemas.microsoft.com/office/drawing/2014/main" id="{7EC2D18C-DA60-4EF8-A570-355531B7F5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18"/>
    </mc:Choice>
    <mc:Fallback xmlns="">
      <p:transition spd="slow" advTm="31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b="1" dirty="0" err="1">
                <a:latin typeface="Comic Sans MS" panose="030F0702030302020204" pitchFamily="66" charset="0"/>
              </a:rPr>
              <a:t>Patients</a:t>
            </a:r>
            <a:r>
              <a:rPr lang="sl-SI" sz="2800" b="1" dirty="0">
                <a:latin typeface="Comic Sans MS" panose="030F0702030302020204" pitchFamily="66" charset="0"/>
              </a:rPr>
              <a:t> </a:t>
            </a:r>
            <a:r>
              <a:rPr lang="sl-SI" sz="2800" b="1" dirty="0" err="1">
                <a:latin typeface="Comic Sans MS" panose="030F0702030302020204" pitchFamily="66" charset="0"/>
              </a:rPr>
              <a:t>vs</a:t>
            </a:r>
            <a:r>
              <a:rPr lang="sl-SI" sz="2800" b="1" dirty="0">
                <a:latin typeface="Comic Sans MS" panose="030F0702030302020204" pitchFamily="66" charset="0"/>
              </a:rPr>
              <a:t>. </a:t>
            </a:r>
            <a:r>
              <a:rPr lang="sl-SI" sz="2800" b="1" dirty="0" err="1">
                <a:latin typeface="Comic Sans MS" panose="030F0702030302020204" pitchFamily="66" charset="0"/>
              </a:rPr>
              <a:t>relatives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564" y="1219201"/>
            <a:ext cx="5752873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posnetek 2">
            <a:hlinkClick r:id="" action="ppaction://media"/>
            <a:extLst>
              <a:ext uri="{FF2B5EF4-FFF2-40B4-BE49-F238E27FC236}">
                <a16:creationId xmlns="" xmlns:a16="http://schemas.microsoft.com/office/drawing/2014/main" id="{01352BC0-3BBB-4F48-AFA4-A703D1AC3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9FA260A-66FF-42E9-8287-C3F0E3ED7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dirty="0" err="1">
                <a:latin typeface="Comic Sans MS" panose="030F0702030302020204" pitchFamily="66" charset="0"/>
              </a:rPr>
              <a:t>What</a:t>
            </a:r>
            <a:r>
              <a:rPr lang="sl-SI" sz="3200" dirty="0">
                <a:latin typeface="Comic Sans MS" panose="030F0702030302020204" pitchFamily="66" charset="0"/>
              </a:rPr>
              <a:t> </a:t>
            </a:r>
            <a:r>
              <a:rPr lang="sl-SI" sz="3200" dirty="0" err="1">
                <a:latin typeface="Comic Sans MS" panose="030F0702030302020204" pitchFamily="66" charset="0"/>
              </a:rPr>
              <a:t>has</a:t>
            </a:r>
            <a:r>
              <a:rPr lang="sl-SI" sz="3200" dirty="0">
                <a:latin typeface="Comic Sans MS" panose="030F0702030302020204" pitchFamily="66" charset="0"/>
              </a:rPr>
              <a:t> </a:t>
            </a:r>
            <a:r>
              <a:rPr lang="sl-SI" sz="3200" dirty="0" err="1">
                <a:latin typeface="Comic Sans MS" panose="030F0702030302020204" pitchFamily="66" charset="0"/>
              </a:rPr>
              <a:t>been</a:t>
            </a:r>
            <a:r>
              <a:rPr lang="sl-SI" sz="3200" dirty="0">
                <a:latin typeface="Comic Sans MS" panose="030F0702030302020204" pitchFamily="66" charset="0"/>
              </a:rPr>
              <a:t> done?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="" xmlns:a16="http://schemas.microsoft.com/office/drawing/2014/main" id="{7F37F2B9-DAEF-46FB-A8F3-B428C750D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sz="1800" dirty="0">
              <a:latin typeface="Comic Sans MS" panose="030F0702030302020204" pitchFamily="66" charset="0"/>
            </a:endParaRPr>
          </a:p>
          <a:p>
            <a:r>
              <a:rPr lang="sl-SI" sz="1800" dirty="0" err="1">
                <a:latin typeface="Comic Sans MS" panose="030F0702030302020204" pitchFamily="66" charset="0"/>
              </a:rPr>
              <a:t>Clubs</a:t>
            </a:r>
            <a:r>
              <a:rPr lang="sl-SI" sz="1800" dirty="0">
                <a:latin typeface="Comic Sans MS" panose="030F0702030302020204" pitchFamily="66" charset="0"/>
              </a:rPr>
              <a:t> are </a:t>
            </a:r>
            <a:r>
              <a:rPr lang="sl-SI" sz="1800" dirty="0" err="1">
                <a:latin typeface="Comic Sans MS" panose="030F0702030302020204" pitchFamily="66" charset="0"/>
              </a:rPr>
              <a:t>provided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with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information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about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local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support</a:t>
            </a:r>
            <a:endParaRPr lang="sl-SI" sz="1800" dirty="0">
              <a:latin typeface="Comic Sans MS" panose="030F0702030302020204" pitchFamily="66" charset="0"/>
            </a:endParaRPr>
          </a:p>
          <a:p>
            <a:r>
              <a:rPr lang="sl-SI" sz="1800" dirty="0">
                <a:latin typeface="Comic Sans MS" panose="030F0702030302020204" pitchFamily="66" charset="0"/>
              </a:rPr>
              <a:t>It is </a:t>
            </a:r>
            <a:r>
              <a:rPr lang="sl-SI" sz="1800" dirty="0" err="1">
                <a:latin typeface="Comic Sans MS" panose="030F0702030302020204" pitchFamily="66" charset="0"/>
              </a:rPr>
              <a:t>planned</a:t>
            </a:r>
            <a:r>
              <a:rPr lang="sl-SI" sz="1800" dirty="0">
                <a:latin typeface="Comic Sans MS" panose="030F0702030302020204" pitchFamily="66" charset="0"/>
              </a:rPr>
              <a:t> to </a:t>
            </a:r>
            <a:r>
              <a:rPr lang="sl-SI" sz="1800" dirty="0" err="1">
                <a:latin typeface="Comic Sans MS" panose="030F0702030302020204" pitchFamily="66" charset="0"/>
              </a:rPr>
              <a:t>organize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self-help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groups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for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informal</a:t>
            </a:r>
            <a:r>
              <a:rPr lang="sl-SI" sz="1800" dirty="0">
                <a:latin typeface="Comic Sans MS" panose="030F0702030302020204" pitchFamily="66" charset="0"/>
              </a:rPr>
              <a:t> </a:t>
            </a:r>
            <a:r>
              <a:rPr lang="sl-SI" sz="1800" dirty="0" err="1">
                <a:latin typeface="Comic Sans MS" panose="030F0702030302020204" pitchFamily="66" charset="0"/>
              </a:rPr>
              <a:t>carers</a:t>
            </a:r>
            <a:endParaRPr lang="sl-SI" sz="1800" dirty="0">
              <a:latin typeface="Comic Sans MS" panose="030F0702030302020204" pitchFamily="66" charset="0"/>
            </a:endParaRPr>
          </a:p>
        </p:txBody>
      </p:sp>
      <p:pic>
        <p:nvPicPr>
          <p:cNvPr id="7" name="Videoposnetek 6">
            <a:hlinkClick r:id="" action="ppaction://media"/>
            <a:extLst>
              <a:ext uri="{FF2B5EF4-FFF2-40B4-BE49-F238E27FC236}">
                <a16:creationId xmlns="" xmlns:a16="http://schemas.microsoft.com/office/drawing/2014/main" id="{370F5B83-AC9E-4361-BDD1-455934E6B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1"/>
    </mc:Choice>
    <mc:Fallback xmlns="">
      <p:transition spd="slow" advTm="1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275A179-D0AE-41D8-B08B-BA83BF82AD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2400" dirty="0" err="1">
                <a:latin typeface="Comic Sans MS" panose="030F0702030302020204" pitchFamily="66" charset="0"/>
              </a:rPr>
              <a:t>For</a:t>
            </a:r>
            <a:r>
              <a:rPr lang="sl-SI" sz="2400" dirty="0">
                <a:latin typeface="Comic Sans MS" panose="030F0702030302020204" pitchFamily="66" charset="0"/>
              </a:rPr>
              <a:t> more </a:t>
            </a:r>
            <a:r>
              <a:rPr lang="sl-SI" sz="2400" dirty="0" err="1">
                <a:latin typeface="Comic Sans MS" panose="030F0702030302020204" pitchFamily="66" charset="0"/>
              </a:rPr>
              <a:t>info</a:t>
            </a:r>
            <a:r>
              <a:rPr lang="sl-SI" sz="2400" dirty="0">
                <a:latin typeface="Comic Sans MS" panose="030F0702030302020204" pitchFamily="66" charset="0"/>
              </a:rPr>
              <a:t>: </a:t>
            </a:r>
            <a:r>
              <a:rPr lang="sl-SI" sz="2400" dirty="0">
                <a:latin typeface="Comic Sans MS" panose="030F0702030302020204" pitchFamily="66" charset="0"/>
                <a:hlinkClick r:id="rId2"/>
              </a:rPr>
              <a:t>info@zdruzenjecvb.com</a:t>
            </a: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083B5C0C-DD3F-487F-AAD8-24B5C391D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06" y="1593947"/>
            <a:ext cx="9206256" cy="1655762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1026" name="Picture 2" descr="https://www.zdruzenjecvb.com/img/zdruzenje-cvb-logo.png">
            <a:extLst>
              <a:ext uri="{FF2B5EF4-FFF2-40B4-BE49-F238E27FC236}">
                <a16:creationId xmlns:a16="http://schemas.microsoft.com/office/drawing/2014/main" xmlns="" id="{F3E85F63-DE9E-4C63-ACBA-A3209B6A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82" y="4140395"/>
            <a:ext cx="3471526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40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12FD49B10CC4E92C368BA8507C1BE" ma:contentTypeVersion="12" ma:contentTypeDescription="Create a new document." ma:contentTypeScope="" ma:versionID="9e4bef14618111b138e08531561cecd9">
  <xsd:schema xmlns:xsd="http://www.w3.org/2001/XMLSchema" xmlns:xs="http://www.w3.org/2001/XMLSchema" xmlns:p="http://schemas.microsoft.com/office/2006/metadata/properties" xmlns:ns2="482c1050-769c-4b65-ac7f-56bbc457ec1a" xmlns:ns3="0faa3ed9-5dac-481f-821b-3d32c78ba553" targetNamespace="http://schemas.microsoft.com/office/2006/metadata/properties" ma:root="true" ma:fieldsID="b6a5838625564c79158742f0d46dfe5c" ns2:_="" ns3:_="">
    <xsd:import namespace="482c1050-769c-4b65-ac7f-56bbc457ec1a"/>
    <xsd:import namespace="0faa3ed9-5dac-481f-821b-3d32c78ba5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c1050-769c-4b65-ac7f-56bbc457ec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a3ed9-5dac-481f-821b-3d32c78ba55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60DAEE-0093-449D-B2F2-60F9F722BF1D}"/>
</file>

<file path=customXml/itemProps2.xml><?xml version="1.0" encoding="utf-8"?>
<ds:datastoreItem xmlns:ds="http://schemas.openxmlformats.org/officeDocument/2006/customXml" ds:itemID="{A42FA261-B2D0-42C2-9C5F-8086422DF4D6}"/>
</file>

<file path=customXml/itemProps3.xml><?xml version="1.0" encoding="utf-8"?>
<ds:datastoreItem xmlns:ds="http://schemas.openxmlformats.org/officeDocument/2006/customXml" ds:itemID="{C259421A-B709-4B18-9C5D-D9A8DD7A48B6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92</Words>
  <Application>Microsoft Office PowerPoint</Application>
  <PresentationFormat>Widescreen</PresentationFormat>
  <Paragraphs>30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Officeova tema</vt:lpstr>
      <vt:lpstr>The burden of stroke among informal carers</vt:lpstr>
      <vt:lpstr>Local clubs:</vt:lpstr>
      <vt:lpstr>WHODAS total scores: patients &amp; relatives</vt:lpstr>
      <vt:lpstr>Patients vs. relatives</vt:lpstr>
      <vt:lpstr>What has been done?</vt:lpstr>
      <vt:lpstr>For more info: info@zdruzenjecvb.com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burden of stroke among informal carers</dc:title>
  <dc:creator>Uporabnik</dc:creator>
  <cp:lastModifiedBy>Microsoft account</cp:lastModifiedBy>
  <cp:revision>20</cp:revision>
  <dcterms:created xsi:type="dcterms:W3CDTF">2021-09-19T19:34:03Z</dcterms:created>
  <dcterms:modified xsi:type="dcterms:W3CDTF">2021-09-29T08:36:24Z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0x010100A5912FD49B10CC4E92C368BA8507C1BE</vt:lpwstr>
  </property>
</Properties>
</file>