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8" r:id="rId1"/>
  </p:sldMasterIdLst>
  <p:notesMasterIdLst>
    <p:notesMasterId r:id="rId26"/>
  </p:notesMasterIdLst>
  <p:sldIdLst>
    <p:sldId id="256" r:id="rId2"/>
    <p:sldId id="276" r:id="rId3"/>
    <p:sldId id="289" r:id="rId4"/>
    <p:sldId id="278" r:id="rId5"/>
    <p:sldId id="274" r:id="rId6"/>
    <p:sldId id="277" r:id="rId7"/>
    <p:sldId id="262" r:id="rId8"/>
    <p:sldId id="279" r:id="rId9"/>
    <p:sldId id="281" r:id="rId10"/>
    <p:sldId id="280" r:id="rId11"/>
    <p:sldId id="266" r:id="rId12"/>
    <p:sldId id="272" r:id="rId13"/>
    <p:sldId id="293" r:id="rId14"/>
    <p:sldId id="292" r:id="rId15"/>
    <p:sldId id="282" r:id="rId16"/>
    <p:sldId id="283" r:id="rId17"/>
    <p:sldId id="268" r:id="rId18"/>
    <p:sldId id="285" r:id="rId19"/>
    <p:sldId id="284" r:id="rId20"/>
    <p:sldId id="288" r:id="rId21"/>
    <p:sldId id="286" r:id="rId22"/>
    <p:sldId id="287" r:id="rId23"/>
    <p:sldId id="295" r:id="rId24"/>
    <p:sldId id="29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206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883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79B28-9982-42F0-9457-2C5CABBBE304}" type="datetimeFigureOut">
              <a:rPr lang="el-GR" smtClean="0"/>
              <a:t>11/3/2022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9E161-5B9C-418A-896D-CC1B0329E7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1216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afternoon, ladies and gentle</a:t>
            </a:r>
            <a:r>
              <a:rPr lang="en-US" baseline="0" dirty="0" smtClean="0"/>
              <a:t>men. It is an honor to be here and share with you my stroke experience from a young mother’s world </a:t>
            </a:r>
            <a:r>
              <a:rPr lang="en-US" baseline="0" dirty="0" smtClean="0"/>
              <a:t>aspect of </a:t>
            </a:r>
            <a:r>
              <a:rPr lang="en-US" baseline="0" dirty="0" smtClean="0"/>
              <a:t>communication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9E161-5B9C-418A-896D-CC1B0329E76F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088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Due to the fact that I had no obvious deficits, everyone thought that my life could be just as I left it before the stroke! But, inside my brain, there were hidden post stroke difficulties I had to face…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9E161-5B9C-418A-896D-CC1B0329E76F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7964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you can see my first day of attempting to copy some passages from books, Jorge </a:t>
            </a:r>
            <a:r>
              <a:rPr lang="en-US" baseline="0" dirty="0" err="1" smtClean="0"/>
              <a:t>Bucay’s</a:t>
            </a:r>
            <a:r>
              <a:rPr lang="en-US" baseline="0" dirty="0" smtClean="0"/>
              <a:t> </a:t>
            </a:r>
            <a:r>
              <a:rPr lang="en-US" b="1" baseline="0" dirty="0" smtClean="0"/>
              <a:t>Stories for Thought (1997</a:t>
            </a:r>
            <a:r>
              <a:rPr lang="en-US" baseline="0" dirty="0" smtClean="0"/>
              <a:t>) that my friend, Eugene, gave me to keep me company, when I was alone in hospital!</a:t>
            </a:r>
            <a:r>
              <a:rPr lang="el-GR" baseline="0" dirty="0" smtClean="0"/>
              <a:t> </a:t>
            </a:r>
            <a:r>
              <a:rPr lang="en-US" baseline="0" dirty="0" smtClean="0"/>
              <a:t>I am so grateful for that Eugene…and for the selection of the book, of course!</a:t>
            </a:r>
          </a:p>
          <a:p>
            <a:r>
              <a:rPr lang="en-US" baseline="0" dirty="0" smtClean="0"/>
              <a:t>You can see the scribbles I made. I had difficulty in writing the correct letter, especially when it was a consonant, I couldn’t decide which was the correct letter and I wrote D instead of B etc.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9E161-5B9C-418A-896D-CC1B0329E76F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295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my progress</a:t>
            </a:r>
            <a:r>
              <a:rPr lang="en-US" baseline="0" dirty="0" smtClean="0"/>
              <a:t> the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and the 3</a:t>
            </a:r>
            <a:r>
              <a:rPr lang="en-US" baseline="30000" dirty="0" smtClean="0"/>
              <a:t>rd</a:t>
            </a:r>
            <a:r>
              <a:rPr lang="en-US" baseline="0" dirty="0" smtClean="0"/>
              <a:t> day! It’s the same passage, but it has less scribbles and it’s a longer text, as you on your right!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9E161-5B9C-418A-896D-CC1B0329E76F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0530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</a:pPr>
            <a:r>
              <a:rPr lang="en-US" sz="1200" b="1" dirty="0" smtClean="0">
                <a:solidFill>
                  <a:srgbClr val="002060"/>
                </a:solidFill>
              </a:rPr>
              <a:t>STRATEGY </a:t>
            </a:r>
            <a:r>
              <a:rPr lang="en-US" sz="1200" b="1" dirty="0" err="1" smtClean="0">
                <a:solidFill>
                  <a:srgbClr val="002060"/>
                </a:solidFill>
              </a:rPr>
              <a:t>nr</a:t>
            </a:r>
            <a:r>
              <a:rPr lang="en-US" sz="1200" b="1" dirty="0" smtClean="0">
                <a:solidFill>
                  <a:srgbClr val="002060"/>
                </a:solidFill>
              </a:rPr>
              <a:t>. 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 smtClean="0"/>
              <a:t>My phone </a:t>
            </a:r>
            <a:r>
              <a:rPr lang="en-US" sz="1200" dirty="0" smtClean="0"/>
              <a:t>became by best friend in terms of </a:t>
            </a:r>
            <a:r>
              <a:rPr lang="en-US" sz="1200" dirty="0" smtClean="0">
                <a:solidFill>
                  <a:srgbClr val="002060"/>
                </a:solidFill>
              </a:rPr>
              <a:t>time management issues</a:t>
            </a:r>
            <a:r>
              <a:rPr lang="en-US" sz="1200" dirty="0" smtClean="0"/>
              <a:t>, </a:t>
            </a:r>
            <a:r>
              <a:rPr lang="en-US" sz="1200" dirty="0" smtClean="0">
                <a:solidFill>
                  <a:srgbClr val="002060"/>
                </a:solidFill>
              </a:rPr>
              <a:t>reminding, writing/texting</a:t>
            </a:r>
            <a:r>
              <a:rPr lang="en-US" sz="1200" dirty="0" smtClean="0"/>
              <a:t>. 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</a:pPr>
            <a:r>
              <a:rPr lang="en-US" sz="1200" b="1" dirty="0" smtClean="0">
                <a:solidFill>
                  <a:srgbClr val="002060"/>
                </a:solidFill>
              </a:rPr>
              <a:t>STRATEGY </a:t>
            </a:r>
            <a:r>
              <a:rPr lang="en-US" sz="1200" b="1" dirty="0" err="1" smtClean="0">
                <a:solidFill>
                  <a:srgbClr val="002060"/>
                </a:solidFill>
              </a:rPr>
              <a:t>nr</a:t>
            </a:r>
            <a:r>
              <a:rPr lang="en-US" sz="1200" b="1" dirty="0" smtClean="0">
                <a:solidFill>
                  <a:srgbClr val="002060"/>
                </a:solidFill>
              </a:rPr>
              <a:t>. 3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 smtClean="0"/>
              <a:t>It also helped with finding through the web our family’s </a:t>
            </a:r>
            <a:r>
              <a:rPr lang="en-US" sz="1200" b="1" dirty="0" smtClean="0"/>
              <a:t>favorite recipes </a:t>
            </a:r>
            <a:r>
              <a:rPr lang="en-US" sz="1200" dirty="0" smtClean="0"/>
              <a:t>to </a:t>
            </a:r>
            <a:r>
              <a:rPr lang="en-US" sz="1200" dirty="0" smtClean="0">
                <a:solidFill>
                  <a:srgbClr val="002060"/>
                </a:solidFill>
              </a:rPr>
              <a:t>cook.</a:t>
            </a:r>
            <a:r>
              <a:rPr lang="en-US" sz="1200" dirty="0" smtClean="0"/>
              <a:t> I tried to </a:t>
            </a:r>
            <a:r>
              <a:rPr lang="en-US" sz="1200" dirty="0" smtClean="0">
                <a:solidFill>
                  <a:srgbClr val="002060"/>
                </a:solidFill>
              </a:rPr>
              <a:t>copy</a:t>
            </a:r>
            <a:r>
              <a:rPr lang="en-US" sz="1200" dirty="0" smtClean="0"/>
              <a:t> some of them in a </a:t>
            </a:r>
            <a:r>
              <a:rPr lang="en-US" sz="1200" b="1" dirty="0" smtClean="0"/>
              <a:t>cook</a:t>
            </a:r>
            <a:r>
              <a:rPr lang="en-US" sz="1200" dirty="0" smtClean="0"/>
              <a:t> </a:t>
            </a:r>
            <a:r>
              <a:rPr lang="en-US" sz="1200" b="1" dirty="0" smtClean="0"/>
              <a:t>notebook</a:t>
            </a:r>
            <a:r>
              <a:rPr lang="en-US" sz="1200" dirty="0" smtClean="0"/>
              <a:t>, in order to improve my handwriting, as well. 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rgbClr val="002060"/>
                </a:solidFill>
              </a:rPr>
              <a:t>STRATEGY </a:t>
            </a:r>
            <a:r>
              <a:rPr lang="en-US" sz="1200" b="1" dirty="0" err="1" smtClean="0">
                <a:solidFill>
                  <a:srgbClr val="002060"/>
                </a:solidFill>
              </a:rPr>
              <a:t>nr</a:t>
            </a:r>
            <a:r>
              <a:rPr lang="en-US" sz="1200" b="1" dirty="0" smtClean="0">
                <a:solidFill>
                  <a:srgbClr val="002060"/>
                </a:solidFill>
              </a:rPr>
              <a:t>. 4</a:t>
            </a:r>
            <a:endParaRPr lang="en-US" sz="1200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 smtClean="0"/>
              <a:t>Keeping </a:t>
            </a:r>
            <a:r>
              <a:rPr lang="en-US" sz="1200" dirty="0" smtClean="0">
                <a:solidFill>
                  <a:srgbClr val="002060"/>
                </a:solidFill>
              </a:rPr>
              <a:t>shopping or - to do lists </a:t>
            </a:r>
            <a:r>
              <a:rPr lang="en-US" sz="1200" dirty="0" smtClean="0"/>
              <a:t>-was also very helpful!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9E161-5B9C-418A-896D-CC1B0329E76F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7635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Font typeface="Wingdings" panose="05000000000000000000" pitchFamily="2" charset="2"/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Joining in </a:t>
            </a:r>
            <a:r>
              <a:rPr lang="en-US" sz="2400" dirty="0" smtClean="0">
                <a:solidFill>
                  <a:srgbClr val="002060"/>
                </a:solidFill>
              </a:rPr>
              <a:t>stroke groups</a:t>
            </a:r>
            <a:r>
              <a:rPr lang="en-US" sz="2400" dirty="0" smtClean="0">
                <a:solidFill>
                  <a:prstClr val="black"/>
                </a:solidFill>
              </a:rPr>
              <a:t>, like the stroke club of the </a:t>
            </a:r>
            <a:r>
              <a:rPr lang="en-US" sz="2400" b="1" dirty="0" smtClean="0">
                <a:solidFill>
                  <a:prstClr val="black"/>
                </a:solidFill>
              </a:rPr>
              <a:t>Hellenic Alliance for Stroke</a:t>
            </a:r>
            <a:r>
              <a:rPr lang="en-US" b="1" i="1" dirty="0" smtClean="0"/>
              <a:t> </a:t>
            </a:r>
            <a:r>
              <a:rPr lang="en-US" sz="1600" b="1" i="1" dirty="0" smtClean="0">
                <a:solidFill>
                  <a:prstClr val="black"/>
                </a:solidFill>
              </a:rPr>
              <a:t>(</a:t>
            </a:r>
            <a:r>
              <a:rPr lang="en-US" sz="1600" b="1" i="1" dirty="0" smtClean="0"/>
              <a:t>HAS SSO) 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opportunity to share experiences by talking to others in the same situation. </a:t>
            </a:r>
            <a:endParaRPr lang="el-GR" sz="2400" dirty="0" smtClean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learn more about stroke and how to cope with it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feel less isolated and more confident about life after stroke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9E161-5B9C-418A-896D-CC1B0329E76F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2928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</a:t>
            </a:r>
            <a:r>
              <a:rPr lang="en-US" baseline="0" dirty="0" smtClean="0"/>
              <a:t> I met my speech therapist, after evaluating my situation, the first thing that she advised me to do, was to take part in  </a:t>
            </a:r>
            <a:r>
              <a:rPr lang="en-US" sz="1200" b="1" dirty="0" smtClean="0">
                <a:solidFill>
                  <a:srgbClr val="C00000"/>
                </a:solidFill>
              </a:rPr>
              <a:t>“FAST Heroes 112” </a:t>
            </a:r>
            <a:r>
              <a:rPr lang="en-US" sz="1200" dirty="0" smtClean="0"/>
              <a:t>educational</a:t>
            </a:r>
            <a:r>
              <a:rPr lang="en-US" sz="1200" baseline="0" dirty="0" smtClean="0"/>
              <a:t> program campaign, as it could help me feel again active and optimistic about my life. So, I joint </a:t>
            </a:r>
            <a:r>
              <a:rPr lang="en-US" sz="1200" baseline="0" dirty="0" err="1" smtClean="0"/>
              <a:t>volunteerly</a:t>
            </a:r>
            <a:r>
              <a:rPr lang="en-US" sz="1200" baseline="0" dirty="0" smtClean="0"/>
              <a:t>.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"The FAST Heroes campaign is developed by the Department of Education and Social Policy of the University of Macedonia,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has been made possible by the support from the Angels Initiative </a:t>
            </a:r>
            <a:endParaRPr lang="en-US" sz="1200" baseline="0" dirty="0" smtClean="0"/>
          </a:p>
          <a:p>
            <a:endParaRPr lang="en-US" sz="1200" baseline="0" dirty="0" smtClean="0"/>
          </a:p>
          <a:p>
            <a:r>
              <a:rPr lang="en-US" sz="1200" baseline="0" dirty="0" smtClean="0"/>
              <a:t> </a:t>
            </a:r>
            <a:r>
              <a:rPr lang="en-US" sz="1200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9E161-5B9C-418A-896D-CC1B0329E76F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6201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campaign targets young children and their grandparents. </a:t>
            </a:r>
            <a:endParaRPr lang="el-G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purpose is to teach children to recognize the three most common stroke symptoms: an arm suddenly becoming weak; the speech that is slurred, or broken. And </a:t>
            </a:r>
            <a:endParaRPr lang="el-GR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face suddenly drooping to one side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9E161-5B9C-418A-896D-CC1B0329E76F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4477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9E161-5B9C-418A-896D-CC1B0329E76F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2539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Among</a:t>
            </a:r>
            <a:r>
              <a:rPr lang="en-US" baseline="0" dirty="0" smtClean="0"/>
              <a:t> them, my small daughter, Danae and her friends, or our family friends and some of my students!</a:t>
            </a:r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9E161-5B9C-418A-896D-CC1B0329E76F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5339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of all, let me introduce</a:t>
            </a:r>
            <a:r>
              <a:rPr lang="en-US" baseline="0" dirty="0" smtClean="0"/>
              <a:t> my self.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9E161-5B9C-418A-896D-CC1B0329E76F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1006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I’ve always been passionate with both, my family and my job, until stroke came into my life, at the age of 43…!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9E161-5B9C-418A-896D-CC1B0329E76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7962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It was Friday..</a:t>
            </a:r>
            <a:r>
              <a:rPr lang="en-US" baseline="0" dirty="0" smtClean="0"/>
              <a:t>. </a:t>
            </a:r>
            <a:r>
              <a:rPr lang="en-US" dirty="0" smtClean="0"/>
              <a:t>It all happened within</a:t>
            </a:r>
            <a:r>
              <a:rPr lang="en-US" baseline="0" dirty="0" smtClean="0"/>
              <a:t> a week and it ended up after a c</a:t>
            </a:r>
            <a:r>
              <a:rPr lang="en-US" dirty="0" smtClean="0"/>
              <a:t>ar accident</a:t>
            </a:r>
            <a:r>
              <a:rPr lang="en-US" baseline="0" dirty="0" smtClean="0"/>
              <a:t> and </a:t>
            </a:r>
            <a:r>
              <a:rPr lang="en-US" baseline="0" dirty="0" smtClean="0"/>
              <a:t>a fainting </a:t>
            </a:r>
            <a:r>
              <a:rPr lang="en-US" baseline="0" dirty="0" smtClean="0"/>
              <a:t>episode a few hours </a:t>
            </a:r>
            <a:r>
              <a:rPr lang="en-US" baseline="0" dirty="0" smtClean="0"/>
              <a:t>later, </a:t>
            </a:r>
            <a:r>
              <a:rPr lang="en-US" baseline="0" dirty="0" smtClean="0"/>
              <a:t>in front of a cashier asking me…“Will you pay in cash or with a </a:t>
            </a:r>
            <a:r>
              <a:rPr lang="en-US" baseline="0" dirty="0" smtClean="0"/>
              <a:t>card”…I remember, my </a:t>
            </a:r>
            <a:r>
              <a:rPr lang="en-US" baseline="0" dirty="0" smtClean="0"/>
              <a:t>brain was totally confused! After half an hour I </a:t>
            </a:r>
            <a:r>
              <a:rPr lang="en-US" baseline="0" dirty="0" smtClean="0"/>
              <a:t>was found unconscious </a:t>
            </a:r>
            <a:r>
              <a:rPr lang="en-US" baseline="0" dirty="0" smtClean="0"/>
              <a:t>at the emergencies.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Till that day, …I was feeling like burning out …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9E161-5B9C-418A-896D-CC1B0329E76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63131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about</a:t>
            </a:r>
            <a:r>
              <a:rPr lang="en-US" baseline="0" dirty="0" smtClean="0"/>
              <a:t> a week, I was wondering what was going on with me, as I had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9E161-5B9C-418A-896D-CC1B0329E76F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5753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 stayed</a:t>
            </a:r>
            <a:r>
              <a:rPr lang="en-US" baseline="0" dirty="0" smtClean="0"/>
              <a:t> at the hospital for about…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Fortunately, I was probably given a second chance </a:t>
            </a:r>
            <a:r>
              <a:rPr lang="en-US" baseline="0" dirty="0" smtClean="0"/>
              <a:t>as the stroke didn’t </a:t>
            </a:r>
            <a:r>
              <a:rPr lang="en-US" baseline="0" dirty="0" smtClean="0"/>
              <a:t>affect my mobility.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9E161-5B9C-418A-896D-CC1B0329E76F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6074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 had no obvious deficits. Everyone thought that my life could be just as I left it before the stroke! But, inside my brain, there were hidden post stroke difficulties I had to face, related to cognitive issues…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9E161-5B9C-418A-896D-CC1B0329E76F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3423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*Problems </a:t>
            </a:r>
            <a:r>
              <a:rPr lang="en-US" dirty="0" smtClean="0"/>
              <a:t>with language and writing can make it difficult to find the right words to say, to name objects correctly</a:t>
            </a:r>
            <a:r>
              <a:rPr lang="en-US" baseline="0" dirty="0" smtClean="0"/>
              <a:t> or do mathematical calculations</a:t>
            </a:r>
            <a:r>
              <a:rPr lang="en-US" dirty="0" smtClean="0"/>
              <a:t>. </a:t>
            </a:r>
            <a:endParaRPr lang="en-US" dirty="0" smtClean="0"/>
          </a:p>
          <a:p>
            <a:r>
              <a:rPr lang="en-US" dirty="0" smtClean="0"/>
              <a:t>*My</a:t>
            </a:r>
            <a:r>
              <a:rPr lang="en-US" baseline="0" dirty="0" smtClean="0"/>
              <a:t> m</a:t>
            </a:r>
            <a:r>
              <a:rPr lang="en-US" dirty="0" smtClean="0"/>
              <a:t>emory, especially short-term memory, was affected by the stroke. Sometimes, I was not be able to retain what happened five minutes ago.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 had problems</a:t>
            </a:r>
            <a:r>
              <a:rPr lang="en-US" baseline="0" dirty="0" smtClean="0"/>
              <a:t> with my </a:t>
            </a:r>
            <a:r>
              <a:rPr lang="en-US" dirty="0" smtClean="0"/>
              <a:t>verbal memory, such as naming items on a shopping list or</a:t>
            </a:r>
            <a:r>
              <a:rPr lang="en-US" baseline="0" dirty="0" smtClean="0"/>
              <a:t> during a conversation</a:t>
            </a:r>
            <a:r>
              <a:rPr lang="en-US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During</a:t>
            </a:r>
            <a:r>
              <a:rPr lang="en-US" baseline="0" dirty="0" smtClean="0"/>
              <a:t> the first period, I was always running out of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Stroke survivors are at high risk of developing </a:t>
            </a:r>
            <a:r>
              <a:rPr lang="en-US" b="1" dirty="0" smtClean="0"/>
              <a:t>emotional problems </a:t>
            </a:r>
            <a:r>
              <a:rPr lang="en-US" dirty="0" smtClean="0"/>
              <a:t>such as depression and mood swings after a stroke. Depression often goes undiagnosed and untreated. I had all the symptoms: persistent sadness, anxiousness or “empty mood,” feelings of hopelessness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As a mother of 2 children, I couldn’t multitask as in the</a:t>
            </a:r>
            <a:r>
              <a:rPr lang="en-US" baseline="0" dirty="0" smtClean="0"/>
              <a:t> past and-the most important-I couldn’t focus on one thin for a long period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9E161-5B9C-418A-896D-CC1B0329E76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7171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/>
              <a:t>After the stroke, </a:t>
            </a:r>
            <a:r>
              <a:rPr lang="el-GR" sz="1200" dirty="0" smtClean="0"/>
              <a:t>Ι </a:t>
            </a:r>
            <a:r>
              <a:rPr lang="en-US" sz="1200" dirty="0" smtClean="0"/>
              <a:t>wasn’t aloud to drive for some time. My car used to be so helpful, since every morning I had to drive my small daughter to school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9E161-5B9C-418A-896D-CC1B0329E76F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228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413532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52329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722597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557307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281130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8238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79878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059265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85083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417431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130713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570494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115913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68441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5367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41059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12329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88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p:transition spd="slow">
    <p:randomBar dir="vert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hyperlink" Target="http://www.fastheroes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481942" y="796835"/>
            <a:ext cx="7026125" cy="2860762"/>
          </a:xfrm>
        </p:spPr>
        <p:txBody>
          <a:bodyPr/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4000" b="1" dirty="0" smtClean="0"/>
              <a:t>1</a:t>
            </a:r>
            <a:r>
              <a:rPr lang="en-US" sz="4000" b="1" baseline="30000" dirty="0" smtClean="0"/>
              <a:t>st</a:t>
            </a:r>
            <a:r>
              <a:rPr lang="en-US" b="1" dirty="0" smtClean="0"/>
              <a:t> </a:t>
            </a:r>
            <a:r>
              <a:rPr lang="en-US" sz="4400" b="1" dirty="0" smtClean="0"/>
              <a:t>European </a:t>
            </a:r>
            <a:r>
              <a:rPr lang="en-US" sz="4400" b="1" dirty="0"/>
              <a:t>Life After Stroke </a:t>
            </a:r>
            <a:r>
              <a:rPr lang="en-US" sz="4400" b="1" dirty="0" smtClean="0"/>
              <a:t>Meeting</a:t>
            </a:r>
            <a:br>
              <a:rPr lang="en-US" sz="4400" b="1" dirty="0" smtClean="0"/>
            </a:br>
            <a:r>
              <a:rPr lang="en-US" sz="4400" b="1" dirty="0" smtClean="0"/>
              <a:t> </a:t>
            </a:r>
            <a:r>
              <a:rPr lang="en-US" sz="4400" i="1" dirty="0" smtClean="0"/>
              <a:t>1</a:t>
            </a:r>
            <a:r>
              <a:rPr lang="el-GR" sz="4400" i="1" dirty="0" smtClean="0"/>
              <a:t>1</a:t>
            </a:r>
            <a:r>
              <a:rPr lang="en-US" sz="4000" i="1" dirty="0" err="1" smtClean="0"/>
              <a:t>th</a:t>
            </a:r>
            <a:r>
              <a:rPr lang="en-US" sz="4400" i="1" dirty="0" smtClean="0"/>
              <a:t> March </a:t>
            </a:r>
            <a:r>
              <a:rPr lang="en-US" sz="4400" i="1" dirty="0"/>
              <a:t>2022</a:t>
            </a:r>
            <a:endParaRPr lang="el-GR" sz="4400" i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604655" y="3657597"/>
            <a:ext cx="7232071" cy="969821"/>
          </a:xfrm>
        </p:spPr>
        <p:txBody>
          <a:bodyPr>
            <a:normAutofit fontScale="70000" lnSpcReduction="20000"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Michalatou Mina</a:t>
            </a:r>
          </a:p>
          <a:p>
            <a:r>
              <a:rPr lang="en-US" sz="3600" i="1" dirty="0"/>
              <a:t>Stroke - a young professional mother's world of communication</a:t>
            </a:r>
            <a:endParaRPr lang="el-GR" sz="3600" i="1" dirty="0"/>
          </a:p>
        </p:txBody>
      </p:sp>
    </p:spTree>
    <p:extLst>
      <p:ext uri="{BB962C8B-B14F-4D97-AF65-F5344CB8AC3E}">
        <p14:creationId xmlns:p14="http://schemas.microsoft.com/office/powerpoint/2010/main" val="1109876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STRATEGIES </a:t>
            </a:r>
            <a:br>
              <a:rPr lang="en-US" dirty="0" smtClean="0"/>
            </a:br>
            <a:r>
              <a:rPr lang="en-US" dirty="0" smtClean="0"/>
              <a:t>AFTER </a:t>
            </a:r>
            <a:r>
              <a:rPr lang="en-US" dirty="0"/>
              <a:t>STROKE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60506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305" y="2940147"/>
            <a:ext cx="4214983" cy="3401767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936167" y="436098"/>
            <a:ext cx="10156970" cy="189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100" dirty="0" smtClean="0">
              <a:solidFill>
                <a:srgbClr val="FF0000"/>
              </a:solidFill>
            </a:endParaRP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It </a:t>
            </a:r>
            <a:r>
              <a:rPr lang="en-US" sz="2400" dirty="0">
                <a:solidFill>
                  <a:srgbClr val="C00000"/>
                </a:solidFill>
              </a:rPr>
              <a:t>was proved that my coming back to real life was a matter </a:t>
            </a:r>
            <a:r>
              <a:rPr lang="en-US" sz="2400" dirty="0" smtClean="0">
                <a:solidFill>
                  <a:srgbClr val="C00000"/>
                </a:solidFill>
              </a:rPr>
              <a:t>of strategy!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</a:pPr>
            <a:endParaRPr lang="en-US" sz="2400" dirty="0" smtClean="0">
              <a:solidFill>
                <a:srgbClr val="C00000"/>
              </a:solidFill>
            </a:endParaRP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</a:pPr>
            <a:r>
              <a:rPr lang="en-US" sz="2400" b="1" dirty="0" smtClean="0">
                <a:solidFill>
                  <a:srgbClr val="002060"/>
                </a:solidFill>
              </a:rPr>
              <a:t>STRATEGY </a:t>
            </a:r>
            <a:r>
              <a:rPr lang="en-US" sz="2400" b="1" dirty="0" err="1" smtClean="0">
                <a:solidFill>
                  <a:srgbClr val="002060"/>
                </a:solidFill>
              </a:rPr>
              <a:t>nr</a:t>
            </a:r>
            <a:r>
              <a:rPr lang="en-US" sz="2400" b="1" dirty="0" smtClean="0">
                <a:solidFill>
                  <a:srgbClr val="002060"/>
                </a:solidFill>
              </a:rPr>
              <a:t>. 1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692730" y="2277963"/>
            <a:ext cx="9557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/>
              <a:t>Be</a:t>
            </a:r>
            <a:r>
              <a:rPr lang="en-US" sz="2400" dirty="0"/>
              <a:t>a</a:t>
            </a:r>
            <a:r>
              <a:rPr lang="en-US" sz="2400" b="1" dirty="0"/>
              <a:t>utiful quotes from books </a:t>
            </a:r>
            <a:r>
              <a:rPr lang="en-US" sz="2400" dirty="0"/>
              <a:t>that </a:t>
            </a:r>
            <a:r>
              <a:rPr lang="en-US" sz="2400" dirty="0" smtClean="0"/>
              <a:t>I read during my                                        hospitalization and </a:t>
            </a:r>
            <a:r>
              <a:rPr lang="en-US" sz="2400" dirty="0" err="1" smtClean="0"/>
              <a:t>afterwords</a:t>
            </a:r>
            <a:r>
              <a:rPr lang="en-US" sz="2400" dirty="0"/>
              <a:t> </a:t>
            </a:r>
            <a:r>
              <a:rPr lang="en-US" sz="2400" dirty="0" smtClean="0"/>
              <a:t>were </a:t>
            </a:r>
            <a:r>
              <a:rPr lang="en-US" sz="2400" dirty="0">
                <a:solidFill>
                  <a:srgbClr val="002060"/>
                </a:solidFill>
              </a:rPr>
              <a:t>copied</a:t>
            </a:r>
            <a:r>
              <a:rPr lang="en-US" sz="2400" dirty="0"/>
              <a:t> in </a:t>
            </a:r>
            <a:r>
              <a:rPr lang="en-US" sz="2400" dirty="0" smtClean="0"/>
              <a:t>a note </a:t>
            </a:r>
            <a:r>
              <a:rPr lang="en-US" sz="2400" b="1" dirty="0" smtClean="0"/>
              <a:t>notebook</a:t>
            </a:r>
            <a:r>
              <a:rPr lang="en-US" sz="2400" dirty="0" smtClean="0"/>
              <a:t>!</a:t>
            </a:r>
            <a:endParaRPr lang="en-US" sz="2400" dirty="0"/>
          </a:p>
        </p:txBody>
      </p:sp>
      <p:sp>
        <p:nvSpPr>
          <p:cNvPr id="5" name="Ορθογώνιο 4"/>
          <p:cNvSpPr/>
          <p:nvPr/>
        </p:nvSpPr>
        <p:spPr>
          <a:xfrm>
            <a:off x="936166" y="3108960"/>
            <a:ext cx="80576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02122"/>
                </a:solidFill>
              </a:rPr>
              <a:t>Coping </a:t>
            </a:r>
            <a:r>
              <a:rPr lang="en-US" sz="2400" b="1" dirty="0" smtClean="0">
                <a:solidFill>
                  <a:srgbClr val="202122"/>
                </a:solidFill>
              </a:rPr>
              <a:t>Jorge </a:t>
            </a:r>
            <a:r>
              <a:rPr lang="en-US" sz="2400" b="1" dirty="0" err="1" smtClean="0">
                <a:solidFill>
                  <a:srgbClr val="202122"/>
                </a:solidFill>
              </a:rPr>
              <a:t>Bucay’s</a:t>
            </a:r>
            <a:r>
              <a:rPr lang="en-US" sz="2400" dirty="0">
                <a:solidFill>
                  <a:srgbClr val="202122"/>
                </a:solidFill>
              </a:rPr>
              <a:t> </a:t>
            </a:r>
            <a:r>
              <a:rPr lang="en-US" sz="2400" dirty="0" smtClean="0">
                <a:solidFill>
                  <a:srgbClr val="202122"/>
                </a:solidFill>
              </a:rPr>
              <a:t>passages from </a:t>
            </a:r>
            <a:r>
              <a:rPr lang="en-US" sz="2400" i="1" dirty="0" smtClean="0">
                <a:solidFill>
                  <a:srgbClr val="202122"/>
                </a:solidFill>
              </a:rPr>
              <a:t>Stories </a:t>
            </a:r>
            <a:r>
              <a:rPr lang="en-US" sz="2400" i="1" dirty="0">
                <a:solidFill>
                  <a:srgbClr val="202122"/>
                </a:solidFill>
              </a:rPr>
              <a:t>for </a:t>
            </a:r>
            <a:r>
              <a:rPr lang="en-US" sz="2400" i="1" dirty="0" smtClean="0">
                <a:solidFill>
                  <a:srgbClr val="202122"/>
                </a:solidFill>
              </a:rPr>
              <a:t>Thought</a:t>
            </a:r>
            <a:r>
              <a:rPr lang="en-US" sz="2400" dirty="0" smtClean="0">
                <a:solidFill>
                  <a:srgbClr val="202122"/>
                </a:solidFill>
              </a:rPr>
              <a:t> </a:t>
            </a:r>
            <a:r>
              <a:rPr lang="en-US" sz="2400" dirty="0">
                <a:solidFill>
                  <a:srgbClr val="202122"/>
                </a:solidFill>
              </a:rPr>
              <a:t>(</a:t>
            </a:r>
            <a:r>
              <a:rPr lang="en-US" sz="2400" dirty="0" smtClean="0">
                <a:solidFill>
                  <a:srgbClr val="202122"/>
                </a:solidFill>
              </a:rPr>
              <a:t>1997)</a:t>
            </a:r>
            <a:endParaRPr lang="el-GR" sz="2400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427" y="1239063"/>
            <a:ext cx="2885167" cy="464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802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074" y="673296"/>
            <a:ext cx="3886229" cy="5699369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66" y="673296"/>
            <a:ext cx="5158351" cy="502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70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844062" y="914398"/>
            <a:ext cx="7962313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</a:pPr>
            <a:r>
              <a:rPr lang="en-US" sz="2400" b="1" dirty="0">
                <a:solidFill>
                  <a:srgbClr val="002060"/>
                </a:solidFill>
              </a:rPr>
              <a:t>STRATEGY </a:t>
            </a:r>
            <a:r>
              <a:rPr lang="en-US" sz="2400" b="1" dirty="0" err="1">
                <a:solidFill>
                  <a:srgbClr val="002060"/>
                </a:solidFill>
              </a:rPr>
              <a:t>nr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smtClean="0">
                <a:solidFill>
                  <a:srgbClr val="002060"/>
                </a:solidFill>
              </a:rPr>
              <a:t>2</a:t>
            </a:r>
            <a:endParaRPr lang="en-US" sz="2400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/>
              <a:t>My </a:t>
            </a:r>
            <a:r>
              <a:rPr lang="en-US" sz="2400" b="1" dirty="0"/>
              <a:t>phone </a:t>
            </a:r>
            <a:r>
              <a:rPr lang="en-US" sz="2400" dirty="0"/>
              <a:t>became by best friend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STRATEGY </a:t>
            </a:r>
            <a:r>
              <a:rPr lang="en-US" sz="2400" b="1" dirty="0" err="1">
                <a:solidFill>
                  <a:srgbClr val="002060"/>
                </a:solidFill>
              </a:rPr>
              <a:t>nr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smtClean="0">
                <a:solidFill>
                  <a:srgbClr val="002060"/>
                </a:solidFill>
              </a:rPr>
              <a:t>3</a:t>
            </a:r>
            <a:endParaRPr lang="en-US" sz="2400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It </a:t>
            </a:r>
            <a:r>
              <a:rPr lang="en-US" sz="2400" dirty="0"/>
              <a:t>also helped with finding through the web our family’s </a:t>
            </a:r>
            <a:r>
              <a:rPr lang="en-US" sz="2400" b="1" dirty="0"/>
              <a:t>favorite </a:t>
            </a:r>
            <a:r>
              <a:rPr lang="en-US" sz="2400" b="1" dirty="0" smtClean="0"/>
              <a:t>recipes </a:t>
            </a:r>
            <a:r>
              <a:rPr lang="en-US" sz="2400" dirty="0" smtClean="0"/>
              <a:t>to </a:t>
            </a:r>
            <a:r>
              <a:rPr lang="en-US" sz="2400" dirty="0" smtClean="0">
                <a:solidFill>
                  <a:srgbClr val="002060"/>
                </a:solidFill>
              </a:rPr>
              <a:t>cook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STRATEGY </a:t>
            </a:r>
            <a:r>
              <a:rPr lang="en-US" sz="2400" b="1" dirty="0" err="1">
                <a:solidFill>
                  <a:srgbClr val="002060"/>
                </a:solidFill>
              </a:rPr>
              <a:t>nr</a:t>
            </a:r>
            <a:r>
              <a:rPr lang="en-US" sz="2400" b="1" dirty="0">
                <a:solidFill>
                  <a:srgbClr val="002060"/>
                </a:solidFill>
              </a:rPr>
              <a:t>. 4</a:t>
            </a:r>
            <a:endParaRPr lang="en-US" sz="2400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Keeping </a:t>
            </a:r>
            <a:r>
              <a:rPr lang="en-US" sz="2400" dirty="0">
                <a:solidFill>
                  <a:srgbClr val="002060"/>
                </a:solidFill>
              </a:rPr>
              <a:t>shopping </a:t>
            </a:r>
            <a:r>
              <a:rPr lang="en-US" sz="2400" dirty="0" smtClean="0">
                <a:solidFill>
                  <a:srgbClr val="002060"/>
                </a:solidFill>
              </a:rPr>
              <a:t>or </a:t>
            </a:r>
            <a:r>
              <a:rPr lang="en-US" sz="2400" dirty="0">
                <a:solidFill>
                  <a:srgbClr val="002060"/>
                </a:solidFill>
              </a:rPr>
              <a:t>- to do lists </a:t>
            </a:r>
            <a:r>
              <a:rPr lang="en-US" sz="2400" dirty="0"/>
              <a:t>-was also very helpful</a:t>
            </a:r>
            <a:r>
              <a:rPr lang="en-US" sz="2400" dirty="0" smtClean="0"/>
              <a:t>!</a:t>
            </a:r>
            <a:endParaRPr lang="en-US" sz="2400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731" y="3001179"/>
            <a:ext cx="3706730" cy="247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62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-228455" y="1700751"/>
            <a:ext cx="124204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Joining </a:t>
            </a:r>
            <a:r>
              <a:rPr lang="en-US" sz="2400" dirty="0" smtClean="0">
                <a:solidFill>
                  <a:prstClr val="black"/>
                </a:solidFill>
              </a:rPr>
              <a:t>in </a:t>
            </a:r>
            <a:r>
              <a:rPr lang="en-US" sz="2400" dirty="0" smtClean="0">
                <a:solidFill>
                  <a:srgbClr val="002060"/>
                </a:solidFill>
              </a:rPr>
              <a:t>stroke support </a:t>
            </a:r>
            <a:r>
              <a:rPr lang="en-US" sz="2400" dirty="0" smtClean="0">
                <a:solidFill>
                  <a:srgbClr val="002060"/>
                </a:solidFill>
              </a:rPr>
              <a:t>groups</a:t>
            </a:r>
            <a:r>
              <a:rPr lang="en-US" sz="2400" dirty="0" smtClean="0">
                <a:solidFill>
                  <a:prstClr val="black"/>
                </a:solidFill>
              </a:rPr>
              <a:t>, like the stroke club of the </a:t>
            </a:r>
            <a:r>
              <a:rPr lang="en-US" sz="2400" b="1" dirty="0" smtClean="0">
                <a:solidFill>
                  <a:prstClr val="black"/>
                </a:solidFill>
              </a:rPr>
              <a:t>Hellenic Alliance                                   for Stroke</a:t>
            </a:r>
            <a:r>
              <a:rPr lang="en-US" b="1" i="1" dirty="0" smtClean="0"/>
              <a:t> </a:t>
            </a:r>
            <a:r>
              <a:rPr lang="en-US" sz="1600" b="1" i="1" dirty="0" smtClean="0">
                <a:solidFill>
                  <a:prstClr val="black"/>
                </a:solidFill>
              </a:rPr>
              <a:t>(</a:t>
            </a:r>
            <a:r>
              <a:rPr lang="en-US" sz="1600" b="1" i="1" dirty="0" smtClean="0"/>
              <a:t>HAS </a:t>
            </a:r>
            <a:r>
              <a:rPr lang="en-US" sz="1600" b="1" i="1" dirty="0"/>
              <a:t>SSO</a:t>
            </a:r>
            <a:r>
              <a:rPr lang="en-US" sz="1600" b="1" i="1" dirty="0" smtClean="0"/>
              <a:t>) 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opportunity to share experiences </a:t>
            </a:r>
            <a:r>
              <a:rPr lang="en-US" sz="2400" dirty="0"/>
              <a:t>by talking to others in the same </a:t>
            </a:r>
            <a:r>
              <a:rPr lang="en-US" sz="2400" dirty="0" smtClean="0"/>
              <a:t>situation </a:t>
            </a:r>
            <a:endParaRPr lang="el-GR" sz="2400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learn </a:t>
            </a:r>
            <a:r>
              <a:rPr lang="en-US" sz="2400" dirty="0"/>
              <a:t>more about </a:t>
            </a:r>
            <a:r>
              <a:rPr lang="en-US" sz="2400" dirty="0" smtClean="0"/>
              <a:t>stroke and </a:t>
            </a:r>
            <a:r>
              <a:rPr lang="en-US" sz="2400" dirty="0"/>
              <a:t>how </a:t>
            </a:r>
            <a:r>
              <a:rPr lang="en-US" sz="2400" dirty="0" smtClean="0"/>
              <a:t>to </a:t>
            </a:r>
            <a:r>
              <a:rPr lang="en-US" sz="2400" dirty="0"/>
              <a:t>cope with </a:t>
            </a:r>
            <a:r>
              <a:rPr lang="en-US" sz="2400" dirty="0" smtClean="0"/>
              <a:t>it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feel </a:t>
            </a:r>
            <a:r>
              <a:rPr lang="en-US" sz="2400" dirty="0"/>
              <a:t>less isolated and more confident about life after </a:t>
            </a:r>
            <a:r>
              <a:rPr lang="en-US" sz="2400" dirty="0" smtClean="0"/>
              <a:t>stroke</a:t>
            </a:r>
          </a:p>
          <a:p>
            <a:pPr lvl="3"/>
            <a:endParaRPr lang="en-US" sz="2400" dirty="0" smtClean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Keep connection with </a:t>
            </a:r>
            <a:r>
              <a:rPr lang="en-US" sz="2400" dirty="0" smtClean="0">
                <a:solidFill>
                  <a:srgbClr val="002060"/>
                </a:solidFill>
              </a:rPr>
              <a:t>close </a:t>
            </a:r>
            <a:r>
              <a:rPr lang="en-US" sz="2400" dirty="0">
                <a:solidFill>
                  <a:srgbClr val="002060"/>
                </a:solidFill>
              </a:rPr>
              <a:t>friends and family </a:t>
            </a:r>
            <a:endParaRPr lang="en-US" sz="2400" dirty="0" smtClean="0">
              <a:solidFill>
                <a:srgbClr val="002060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Playing </a:t>
            </a:r>
            <a:r>
              <a:rPr lang="en-US" sz="2400" dirty="0" smtClean="0">
                <a:solidFill>
                  <a:srgbClr val="002060"/>
                </a:solidFill>
              </a:rPr>
              <a:t>table games with my </a:t>
            </a:r>
            <a:r>
              <a:rPr lang="en-US" sz="2400" dirty="0" smtClean="0">
                <a:solidFill>
                  <a:srgbClr val="002060"/>
                </a:solidFill>
              </a:rPr>
              <a:t>kids</a:t>
            </a:r>
            <a:endParaRPr lang="en-US" sz="2400" dirty="0" smtClean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Small </a:t>
            </a:r>
            <a:r>
              <a:rPr lang="en-US" sz="2400" dirty="0" smtClean="0">
                <a:solidFill>
                  <a:srgbClr val="002060"/>
                </a:solidFill>
              </a:rPr>
              <a:t>walks in the fresh </a:t>
            </a:r>
            <a:r>
              <a:rPr lang="en-US" sz="2400" dirty="0" smtClean="0">
                <a:solidFill>
                  <a:srgbClr val="002060"/>
                </a:solidFill>
              </a:rPr>
              <a:t>air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rgbClr val="002060"/>
                </a:solidFill>
              </a:rPr>
              <a:t>out-door activities</a:t>
            </a:r>
            <a:endParaRPr lang="en-US" sz="2400" dirty="0"/>
          </a:p>
          <a:p>
            <a:pPr lvl="4"/>
            <a:endParaRPr lang="en-US" sz="2400" dirty="0">
              <a:solidFill>
                <a:srgbClr val="C00000"/>
              </a:solidFill>
            </a:endParaRPr>
          </a:p>
          <a:p>
            <a:pPr lvl="4"/>
            <a:r>
              <a:rPr lang="en-US" sz="2400" dirty="0" smtClean="0">
                <a:solidFill>
                  <a:srgbClr val="C00000"/>
                </a:solidFill>
              </a:rPr>
              <a:t>I </a:t>
            </a:r>
            <a:r>
              <a:rPr lang="en-US" sz="2400" dirty="0" smtClean="0">
                <a:solidFill>
                  <a:srgbClr val="C00000"/>
                </a:solidFill>
              </a:rPr>
              <a:t>am so thankful for my friends</a:t>
            </a:r>
            <a:r>
              <a:rPr lang="en-US" sz="2400" dirty="0" smtClean="0">
                <a:solidFill>
                  <a:srgbClr val="C00000"/>
                </a:solidFill>
              </a:rPr>
              <a:t>’ and relatives’ patience                                               </a:t>
            </a:r>
            <a:r>
              <a:rPr lang="en-US" sz="2400" dirty="0" smtClean="0">
                <a:solidFill>
                  <a:srgbClr val="C00000"/>
                </a:solidFill>
              </a:rPr>
              <a:t>and support, </a:t>
            </a:r>
            <a:r>
              <a:rPr lang="en-US" sz="2400" dirty="0" smtClean="0">
                <a:solidFill>
                  <a:srgbClr val="C00000"/>
                </a:solidFill>
              </a:rPr>
              <a:t>especially </a:t>
            </a:r>
            <a:r>
              <a:rPr lang="en-US" sz="2400" dirty="0" smtClean="0">
                <a:solidFill>
                  <a:srgbClr val="C00000"/>
                </a:solidFill>
              </a:rPr>
              <a:t>my husband and my kids!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721075" y="718944"/>
            <a:ext cx="11741583" cy="98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</a:pPr>
            <a:r>
              <a:rPr lang="en-US" sz="2400" b="1" dirty="0">
                <a:solidFill>
                  <a:srgbClr val="002060"/>
                </a:solidFill>
              </a:rPr>
              <a:t>STRATEGY </a:t>
            </a:r>
            <a:r>
              <a:rPr lang="en-US" sz="2400" b="1" dirty="0" err="1">
                <a:solidFill>
                  <a:srgbClr val="002060"/>
                </a:solidFill>
              </a:rPr>
              <a:t>nr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smtClean="0">
                <a:solidFill>
                  <a:srgbClr val="002060"/>
                </a:solidFill>
              </a:rPr>
              <a:t>5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Community </a:t>
            </a:r>
            <a:r>
              <a:rPr lang="en-US" sz="2400" dirty="0">
                <a:solidFill>
                  <a:srgbClr val="C00000"/>
                </a:solidFill>
              </a:rPr>
              <a:t>reintegration is one of the most important elements of stroke </a:t>
            </a:r>
            <a:r>
              <a:rPr lang="en-US" sz="2400" dirty="0" smtClean="0">
                <a:solidFill>
                  <a:srgbClr val="C00000"/>
                </a:solidFill>
              </a:rPr>
              <a:t>rehabilitation!</a:t>
            </a:r>
            <a:endParaRPr lang="el-GR" sz="2400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801" y="4149969"/>
            <a:ext cx="3276210" cy="184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567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139484" y="3207433"/>
            <a:ext cx="103874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the first period I tried to reduce the hours of my lessons in the afternoons.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 instead of keeping notes on board or on paper, I handed out photocopies.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 in </a:t>
            </a:r>
            <a:r>
              <a:rPr lang="en-US" sz="2400" dirty="0"/>
              <a:t>some cases we had online lessons with more interactive material through the </a:t>
            </a:r>
            <a:r>
              <a:rPr lang="en-US" sz="2400" dirty="0" smtClean="0"/>
              <a:t>web!                            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     This </a:t>
            </a:r>
            <a:r>
              <a:rPr lang="en-US" sz="2400" dirty="0"/>
              <a:t>opened to me a whole new world with plenty of ideas during the lesson!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1357745" y="1055716"/>
            <a:ext cx="10072253" cy="328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</a:pPr>
            <a:r>
              <a:rPr lang="en-US" sz="2400" b="1" dirty="0">
                <a:solidFill>
                  <a:srgbClr val="002060"/>
                </a:solidFill>
              </a:rPr>
              <a:t>STRATEGY </a:t>
            </a:r>
            <a:r>
              <a:rPr lang="en-US" sz="2400" b="1" dirty="0" err="1">
                <a:solidFill>
                  <a:srgbClr val="002060"/>
                </a:solidFill>
              </a:rPr>
              <a:t>nr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smtClean="0">
                <a:solidFill>
                  <a:srgbClr val="002060"/>
                </a:solidFill>
              </a:rPr>
              <a:t>6</a:t>
            </a:r>
            <a:endParaRPr lang="en-US" sz="2400" b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COME </a:t>
            </a:r>
            <a:r>
              <a:rPr lang="en-US" sz="2400" dirty="0" smtClean="0">
                <a:solidFill>
                  <a:srgbClr val="C00000"/>
                </a:solidFill>
              </a:rPr>
              <a:t>BACK TO WORK-TEACHING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</a:pPr>
            <a:r>
              <a:rPr lang="en-US" sz="2400" dirty="0" smtClean="0">
                <a:solidFill>
                  <a:srgbClr val="C00000"/>
                </a:solidFill>
              </a:rPr>
              <a:t>After </a:t>
            </a:r>
            <a:r>
              <a:rPr lang="en-US" sz="2400" dirty="0">
                <a:solidFill>
                  <a:srgbClr val="C00000"/>
                </a:solidFill>
              </a:rPr>
              <a:t>a stroke, returning to work is no easy task. For many younger, previously working stroke survivors, </a:t>
            </a:r>
            <a:r>
              <a:rPr lang="en-US" sz="2400" dirty="0" smtClean="0">
                <a:solidFill>
                  <a:srgbClr val="C00000"/>
                </a:solidFill>
              </a:rPr>
              <a:t>it provides a </a:t>
            </a:r>
            <a:r>
              <a:rPr lang="en-US" sz="2400" dirty="0">
                <a:solidFill>
                  <a:srgbClr val="C00000"/>
                </a:solidFill>
              </a:rPr>
              <a:t>sense of social </a:t>
            </a:r>
            <a:r>
              <a:rPr lang="en-US" sz="2400" dirty="0" smtClean="0">
                <a:solidFill>
                  <a:srgbClr val="C00000"/>
                </a:solidFill>
              </a:rPr>
              <a:t>identity and </a:t>
            </a:r>
            <a:r>
              <a:rPr lang="en-US" sz="2400" dirty="0">
                <a:solidFill>
                  <a:srgbClr val="C00000"/>
                </a:solidFill>
              </a:rPr>
              <a:t>the confidence to begin to step </a:t>
            </a:r>
            <a:r>
              <a:rPr lang="en-US" sz="2400" dirty="0" smtClean="0">
                <a:solidFill>
                  <a:srgbClr val="C00000"/>
                </a:solidFill>
              </a:rPr>
              <a:t>forward!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</a:pPr>
            <a:endParaRPr lang="en-US" sz="2400" dirty="0">
              <a:solidFill>
                <a:srgbClr val="C00000"/>
              </a:solidFill>
            </a:endParaRP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</a:pP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79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229" y="967107"/>
            <a:ext cx="3736066" cy="2254395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955752" y="674106"/>
            <a:ext cx="9791966" cy="135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</a:pPr>
            <a:r>
              <a:rPr lang="en-US" sz="2400" b="1" dirty="0">
                <a:solidFill>
                  <a:srgbClr val="002060"/>
                </a:solidFill>
              </a:rPr>
              <a:t>STRATEGY </a:t>
            </a:r>
            <a:r>
              <a:rPr lang="en-US" sz="2400" b="1" dirty="0" err="1">
                <a:solidFill>
                  <a:srgbClr val="002060"/>
                </a:solidFill>
              </a:rPr>
              <a:t>nr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smtClean="0">
                <a:solidFill>
                  <a:srgbClr val="002060"/>
                </a:solidFill>
              </a:rPr>
              <a:t>7</a:t>
            </a:r>
            <a:endParaRPr lang="en-US" sz="2400" dirty="0" smtClean="0">
              <a:solidFill>
                <a:srgbClr val="C00000"/>
              </a:solidFill>
            </a:endParaRP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Involvement </a:t>
            </a:r>
            <a:r>
              <a:rPr lang="en-US" sz="2400" dirty="0">
                <a:solidFill>
                  <a:srgbClr val="C00000"/>
                </a:solidFill>
              </a:rPr>
              <a:t>in </a:t>
            </a:r>
            <a:r>
              <a:rPr lang="en-US" sz="2400" dirty="0" smtClean="0">
                <a:solidFill>
                  <a:srgbClr val="C00000"/>
                </a:solidFill>
              </a:rPr>
              <a:t>campaigning </a:t>
            </a:r>
            <a:r>
              <a:rPr lang="en-US" sz="2400" dirty="0">
                <a:solidFill>
                  <a:srgbClr val="C00000"/>
                </a:solidFill>
              </a:rPr>
              <a:t>on stroke issues, as a means </a:t>
            </a:r>
            <a:r>
              <a:rPr lang="en-US" sz="2400" dirty="0" smtClean="0">
                <a:solidFill>
                  <a:srgbClr val="C00000"/>
                </a:solidFill>
              </a:rPr>
              <a:t>                                 of </a:t>
            </a:r>
            <a:r>
              <a:rPr lang="en-US" sz="2400" dirty="0" smtClean="0">
                <a:solidFill>
                  <a:srgbClr val="C00000"/>
                </a:solidFill>
              </a:rPr>
              <a:t>vocational and stroke rehabilitation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955752" y="2042622"/>
            <a:ext cx="7200799" cy="5101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00" b="1" dirty="0" smtClean="0">
                <a:solidFill>
                  <a:srgbClr val="C00000"/>
                </a:solidFill>
              </a:rPr>
              <a:t>“FAST Heroes 112” </a:t>
            </a:r>
            <a:r>
              <a:rPr lang="en-US" sz="2100" dirty="0" smtClean="0"/>
              <a:t>globe</a:t>
            </a:r>
            <a:r>
              <a:rPr lang="en-US" sz="2100" b="1" dirty="0" smtClean="0">
                <a:solidFill>
                  <a:srgbClr val="C00000"/>
                </a:solidFill>
              </a:rPr>
              <a:t> </a:t>
            </a:r>
            <a:r>
              <a:rPr lang="en-US" sz="2100" dirty="0" smtClean="0"/>
              <a:t>campaign </a:t>
            </a:r>
            <a:r>
              <a:rPr lang="en-US" sz="2100" dirty="0" smtClean="0"/>
              <a:t>(</a:t>
            </a:r>
            <a:r>
              <a:rPr lang="en-US" sz="2100" dirty="0" smtClean="0">
                <a:solidFill>
                  <a:srgbClr val="0070C0"/>
                </a:solidFill>
                <a:hlinkClick r:id="rId4"/>
              </a:rPr>
              <a:t>www.fastheroes.com</a:t>
            </a:r>
            <a:r>
              <a:rPr lang="en-US" sz="21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100" dirty="0" smtClean="0"/>
              <a:t>developed </a:t>
            </a:r>
            <a:r>
              <a:rPr lang="en-US" sz="2100" dirty="0"/>
              <a:t>by the Department of Education and Social Policy of the University of Macedonia, </a:t>
            </a:r>
            <a:r>
              <a:rPr lang="en-US" sz="2100" dirty="0" smtClean="0"/>
              <a:t>Greece with </a:t>
            </a:r>
            <a:r>
              <a:rPr lang="en-US" sz="2100" dirty="0"/>
              <a:t>the support </a:t>
            </a:r>
            <a:r>
              <a:rPr lang="en-US" sz="2100" dirty="0" smtClean="0"/>
              <a:t>of the </a:t>
            </a:r>
            <a:r>
              <a:rPr lang="en-US" sz="2100" dirty="0"/>
              <a:t>Angels </a:t>
            </a:r>
            <a:r>
              <a:rPr lang="en-US" sz="2100" dirty="0" smtClean="0"/>
              <a:t>Initiative.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100" dirty="0"/>
              <a:t> Primary school children across </a:t>
            </a:r>
            <a:r>
              <a:rPr lang="en-US" sz="2100" dirty="0" smtClean="0"/>
              <a:t>the world are </a:t>
            </a:r>
            <a:r>
              <a:rPr lang="en-US" sz="2100" dirty="0"/>
              <a:t>encouraged to become potential lifesavers by participating in an award-winning educational campaign. </a:t>
            </a:r>
            <a:endParaRPr lang="en-US" sz="21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100" dirty="0" smtClean="0"/>
              <a:t>central </a:t>
            </a:r>
            <a:r>
              <a:rPr lang="en-US" sz="2100" dirty="0"/>
              <a:t>character, </a:t>
            </a:r>
            <a:r>
              <a:rPr lang="en-US" sz="2100" dirty="0" smtClean="0"/>
              <a:t>Timmy</a:t>
            </a:r>
            <a:r>
              <a:rPr lang="el-GR" sz="2100" dirty="0" smtClean="0"/>
              <a:t> (</a:t>
            </a:r>
            <a:r>
              <a:rPr lang="en-US" sz="2100" dirty="0" smtClean="0"/>
              <a:t>A</a:t>
            </a:r>
            <a:r>
              <a:rPr lang="el-GR" sz="2100" dirty="0" smtClean="0"/>
              <a:t>λέξης </a:t>
            </a:r>
            <a:r>
              <a:rPr lang="en-US" sz="2100" i="1" dirty="0" smtClean="0"/>
              <a:t>in Greece</a:t>
            </a:r>
            <a:r>
              <a:rPr lang="el-GR" sz="2100" dirty="0" smtClean="0"/>
              <a:t>)</a:t>
            </a:r>
            <a:r>
              <a:rPr lang="en-US" sz="2100" dirty="0" smtClean="0"/>
              <a:t>, </a:t>
            </a:r>
            <a:r>
              <a:rPr lang="en-US" sz="2100" dirty="0"/>
              <a:t>who becomes a FAST Hero by learning how to beat the Evil Clot and save the </a:t>
            </a:r>
            <a:r>
              <a:rPr lang="en-US" sz="2100" dirty="0" smtClean="0"/>
              <a:t>Grand heroes </a:t>
            </a:r>
            <a:r>
              <a:rPr lang="en-US" sz="2100" dirty="0"/>
              <a:t>in his life (his grandparents). </a:t>
            </a:r>
            <a:endParaRPr lang="en-US" sz="21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100" dirty="0"/>
              <a:t>r</a:t>
            </a:r>
            <a:r>
              <a:rPr lang="en-US" sz="2100" dirty="0" smtClean="0"/>
              <a:t>esources </a:t>
            </a:r>
            <a:r>
              <a:rPr lang="en-US" sz="2100" dirty="0"/>
              <a:t>for use in class </a:t>
            </a:r>
            <a:r>
              <a:rPr lang="en-US" sz="2100" dirty="0" smtClean="0"/>
              <a:t>(short </a:t>
            </a:r>
            <a:r>
              <a:rPr lang="en-US" sz="2100" dirty="0"/>
              <a:t>film animations, classroom activities and take-home </a:t>
            </a:r>
            <a:r>
              <a:rPr lang="en-US" sz="2100" dirty="0" smtClean="0"/>
              <a:t>materials) </a:t>
            </a:r>
            <a:r>
              <a:rPr lang="en-US" sz="2100" dirty="0"/>
              <a:t>to literally hit the message home. </a:t>
            </a:r>
            <a:endParaRPr lang="en-US" sz="21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1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sz="21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56" y="3859756"/>
            <a:ext cx="2857869" cy="234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194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1039090" y="2757055"/>
            <a:ext cx="807720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C00000"/>
                </a:solidFill>
              </a:rPr>
              <a:t>X </a:t>
            </a:r>
            <a:r>
              <a:rPr lang="en-US" dirty="0" smtClean="0"/>
              <a:t>- </a:t>
            </a:r>
            <a:r>
              <a:rPr lang="el-GR" dirty="0" smtClean="0"/>
              <a:t>ΧΕΡΙ</a:t>
            </a:r>
            <a:r>
              <a:rPr lang="en-US" dirty="0" smtClean="0"/>
              <a:t> </a:t>
            </a:r>
            <a:r>
              <a:rPr lang="el-GR" dirty="0" smtClean="0"/>
              <a:t>–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ARM </a:t>
            </a: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</a:rPr>
              <a:t>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/>
              <a:t>- </a:t>
            </a:r>
            <a:r>
              <a:rPr lang="en-US" dirty="0" smtClean="0"/>
              <a:t>OM</a:t>
            </a:r>
            <a:r>
              <a:rPr lang="el-GR" dirty="0" smtClean="0"/>
              <a:t>ΙΛΙΑ</a:t>
            </a:r>
            <a:r>
              <a:rPr lang="en-US" dirty="0" smtClean="0"/>
              <a:t> </a:t>
            </a:r>
            <a:r>
              <a:rPr lang="el-GR" dirty="0"/>
              <a:t>–</a:t>
            </a:r>
            <a:r>
              <a:rPr lang="en-US" dirty="0"/>
              <a:t> </a:t>
            </a:r>
            <a:r>
              <a:rPr lang="en-US" dirty="0" smtClean="0">
                <a:solidFill>
                  <a:srgbClr val="0070C0"/>
                </a:solidFill>
              </a:rPr>
              <a:t>SPEECH 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dirty="0" smtClean="0">
                <a:solidFill>
                  <a:srgbClr val="C00000"/>
                </a:solidFill>
              </a:rPr>
              <a:t>Π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/>
              <a:t>- </a:t>
            </a:r>
            <a:r>
              <a:rPr lang="el-GR" dirty="0" smtClean="0"/>
              <a:t>ΠΡΟΣΩΠΟ</a:t>
            </a:r>
            <a:r>
              <a:rPr lang="en-US" dirty="0" smtClean="0"/>
              <a:t> </a:t>
            </a:r>
            <a:r>
              <a:rPr lang="el-GR" dirty="0"/>
              <a:t>–</a:t>
            </a:r>
            <a:r>
              <a:rPr lang="en-US" dirty="0"/>
              <a:t> </a:t>
            </a:r>
            <a:r>
              <a:rPr lang="en-US" dirty="0" smtClean="0">
                <a:solidFill>
                  <a:srgbClr val="0070C0"/>
                </a:solidFill>
              </a:rPr>
              <a:t>FACE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dirty="0" smtClean="0">
                <a:solidFill>
                  <a:srgbClr val="C00000"/>
                </a:solidFill>
              </a:rPr>
              <a:t>Α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/>
              <a:t>- </a:t>
            </a:r>
            <a:r>
              <a:rPr lang="en-US" dirty="0" smtClean="0"/>
              <a:t>A</a:t>
            </a:r>
            <a:r>
              <a:rPr lang="el-GR" dirty="0" smtClean="0"/>
              <a:t>ΜΕΣΩΣ</a:t>
            </a:r>
            <a:r>
              <a:rPr lang="en-US" dirty="0" smtClean="0"/>
              <a:t> </a:t>
            </a:r>
            <a:r>
              <a:rPr lang="el-GR" dirty="0"/>
              <a:t>–</a:t>
            </a:r>
            <a:r>
              <a:rPr lang="en-US" dirty="0"/>
              <a:t> </a:t>
            </a:r>
            <a:r>
              <a:rPr lang="el-GR" dirty="0" smtClean="0">
                <a:solidFill>
                  <a:srgbClr val="0070C0"/>
                </a:solidFill>
              </a:rPr>
              <a:t>ΤΙΜΕ        </a:t>
            </a: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0070C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837" y="4598780"/>
            <a:ext cx="2239705" cy="77767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143" y="2848686"/>
            <a:ext cx="2232734" cy="846534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287" y="3777172"/>
            <a:ext cx="1972412" cy="739655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520" y="2719210"/>
            <a:ext cx="5205540" cy="3252099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118" y="5422287"/>
            <a:ext cx="879071" cy="894699"/>
          </a:xfrm>
          <a:prstGeom prst="rect">
            <a:avLst/>
          </a:prstGeom>
        </p:spPr>
      </p:pic>
      <p:sp>
        <p:nvSpPr>
          <p:cNvPr id="11" name="Ορθογώνιο 10"/>
          <p:cNvSpPr/>
          <p:nvPr/>
        </p:nvSpPr>
        <p:spPr>
          <a:xfrm>
            <a:off x="930289" y="453739"/>
            <a:ext cx="101256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/>
              <a:t>In the educational process the children have the help of </a:t>
            </a:r>
            <a:r>
              <a:rPr lang="en-US" sz="2200" dirty="0">
                <a:solidFill>
                  <a:srgbClr val="C00000"/>
                </a:solidFill>
              </a:rPr>
              <a:t>4 “FAST Heroes 112”- “X.O.</a:t>
            </a:r>
            <a:r>
              <a:rPr lang="el-GR" sz="2200" dirty="0">
                <a:solidFill>
                  <a:srgbClr val="C00000"/>
                </a:solidFill>
              </a:rPr>
              <a:t>Π.Α. Ήρωες</a:t>
            </a:r>
            <a:r>
              <a:rPr lang="en-US" sz="2200" dirty="0">
                <a:solidFill>
                  <a:srgbClr val="C00000"/>
                </a:solidFill>
              </a:rPr>
              <a:t> 112</a:t>
            </a:r>
            <a:r>
              <a:rPr lang="en-US" sz="2200" dirty="0"/>
              <a:t>”, who are three retired superheroes and their grandson. Each of them has a superpower, that will help families recognize and remember </a:t>
            </a:r>
            <a:r>
              <a:rPr lang="en-US" sz="2200" b="1" dirty="0">
                <a:solidFill>
                  <a:srgbClr val="C00000"/>
                </a:solidFill>
              </a:rPr>
              <a:t>the most common symptoms of stroke</a:t>
            </a:r>
            <a:r>
              <a:rPr lang="en-US" sz="2200" dirty="0"/>
              <a:t>, which are recognized by the </a:t>
            </a:r>
            <a:r>
              <a:rPr lang="en-US" sz="2200" i="1" dirty="0"/>
              <a:t>Neurological Association of Greece </a:t>
            </a:r>
            <a:r>
              <a:rPr lang="en-US" sz="2200" dirty="0"/>
              <a:t>and are well published in the literature.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The acronym </a:t>
            </a:r>
            <a:r>
              <a:rPr lang="en-US" sz="2200" dirty="0" smtClean="0">
                <a:solidFill>
                  <a:srgbClr val="C00000"/>
                </a:solidFill>
              </a:rPr>
              <a:t>F.A.S.T. </a:t>
            </a:r>
            <a:r>
              <a:rPr lang="en-US" sz="2200" dirty="0"/>
              <a:t>in Greek is translated </a:t>
            </a:r>
            <a:r>
              <a:rPr lang="en-US" sz="2200" dirty="0" smtClean="0"/>
              <a:t>as </a:t>
            </a:r>
            <a:r>
              <a:rPr lang="en-US" sz="2200" dirty="0" smtClean="0">
                <a:solidFill>
                  <a:srgbClr val="C00000"/>
                </a:solidFill>
              </a:rPr>
              <a:t>X.</a:t>
            </a:r>
            <a:r>
              <a:rPr lang="el-GR" sz="2200" dirty="0" smtClean="0">
                <a:solidFill>
                  <a:srgbClr val="C00000"/>
                </a:solidFill>
              </a:rPr>
              <a:t>Ο.Π.Α.</a:t>
            </a:r>
            <a:r>
              <a:rPr lang="el-GR" sz="2200" dirty="0" smtClean="0"/>
              <a:t>, </a:t>
            </a:r>
            <a:r>
              <a:rPr lang="en-US" sz="2200" dirty="0" smtClean="0"/>
              <a:t>which </a:t>
            </a:r>
            <a:r>
              <a:rPr lang="en-US" sz="2200" dirty="0"/>
              <a:t>stands for: </a:t>
            </a:r>
            <a:r>
              <a:rPr lang="en-US" sz="2200" dirty="0" smtClean="0"/>
              <a:t>Arm</a:t>
            </a:r>
            <a:r>
              <a:rPr lang="en-US" sz="2200" dirty="0"/>
              <a:t>, Speech</a:t>
            </a:r>
            <a:r>
              <a:rPr lang="en-US" sz="2200" dirty="0" smtClean="0"/>
              <a:t>,</a:t>
            </a:r>
            <a:r>
              <a:rPr lang="en-US" sz="2200" dirty="0"/>
              <a:t> </a:t>
            </a:r>
            <a:r>
              <a:rPr lang="en-US" sz="2200" dirty="0" smtClean="0"/>
              <a:t>Face</a:t>
            </a:r>
            <a:r>
              <a:rPr lang="el-GR" sz="2200" dirty="0" smtClean="0"/>
              <a:t> </a:t>
            </a:r>
            <a:r>
              <a:rPr lang="en-US" sz="2200" dirty="0" smtClean="0"/>
              <a:t>and </a:t>
            </a:r>
            <a:r>
              <a:rPr lang="en-US" sz="2200" dirty="0"/>
              <a:t>Time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258829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1191490" y="1330036"/>
            <a:ext cx="9670473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00" dirty="0">
                <a:solidFill>
                  <a:prstClr val="black"/>
                </a:solidFill>
              </a:rPr>
              <a:t>The pandemic health emergency of COVID-19, led the s</a:t>
            </a:r>
            <a:r>
              <a:rPr lang="en-US" sz="2100" dirty="0" smtClean="0">
                <a:solidFill>
                  <a:prstClr val="black"/>
                </a:solidFill>
              </a:rPr>
              <a:t>cientific team of “Fast Heroes 112” in Greece </a:t>
            </a:r>
            <a:r>
              <a:rPr lang="en-US" sz="2100" dirty="0">
                <a:solidFill>
                  <a:prstClr val="black"/>
                </a:solidFill>
              </a:rPr>
              <a:t>to seek for new ways of implementing the program and to redefine it in a more online form</a:t>
            </a:r>
            <a:r>
              <a:rPr lang="en-US" sz="2100" dirty="0" smtClean="0">
                <a:solidFill>
                  <a:prstClr val="black"/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00" dirty="0" smtClean="0">
                <a:solidFill>
                  <a:prstClr val="black"/>
                </a:solidFill>
              </a:rPr>
              <a:t> </a:t>
            </a:r>
            <a:r>
              <a:rPr lang="en-US" sz="2100" dirty="0">
                <a:solidFill>
                  <a:prstClr val="black"/>
                </a:solidFill>
              </a:rPr>
              <a:t>Given the quarantine lockdown, which kept children away from their loved ones, such as grandparents, it was an opportunity </a:t>
            </a:r>
            <a:r>
              <a:rPr lang="en-US" sz="2100" dirty="0" smtClean="0">
                <a:solidFill>
                  <a:prstClr val="black"/>
                </a:solidFill>
              </a:rPr>
              <a:t>for them </a:t>
            </a:r>
            <a:r>
              <a:rPr lang="en-US" sz="2100" dirty="0">
                <a:solidFill>
                  <a:prstClr val="black"/>
                </a:solidFill>
              </a:rPr>
              <a:t>to show </a:t>
            </a:r>
            <a:r>
              <a:rPr lang="en-US" sz="2100" dirty="0" smtClean="0">
                <a:solidFill>
                  <a:prstClr val="black"/>
                </a:solidFill>
              </a:rPr>
              <a:t>how </a:t>
            </a:r>
            <a:r>
              <a:rPr lang="en-US" sz="2100" dirty="0">
                <a:solidFill>
                  <a:prstClr val="black"/>
                </a:solidFill>
              </a:rPr>
              <a:t>much they love and care about </a:t>
            </a:r>
            <a:r>
              <a:rPr lang="en-US" sz="2100" dirty="0" smtClean="0">
                <a:solidFill>
                  <a:prstClr val="black"/>
                </a:solidFill>
              </a:rPr>
              <a:t>their grandparents.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00" dirty="0" smtClean="0">
                <a:solidFill>
                  <a:prstClr val="black"/>
                </a:solidFill>
              </a:rPr>
              <a:t>Many </a:t>
            </a:r>
            <a:r>
              <a:rPr lang="en-US" sz="2100" dirty="0">
                <a:solidFill>
                  <a:prstClr val="black"/>
                </a:solidFill>
              </a:rPr>
              <a:t>children from various cities </a:t>
            </a:r>
            <a:r>
              <a:rPr lang="en-US" sz="2100" dirty="0" smtClean="0">
                <a:solidFill>
                  <a:prstClr val="black"/>
                </a:solidFill>
              </a:rPr>
              <a:t>in Greece </a:t>
            </a:r>
            <a:r>
              <a:rPr lang="en-US" sz="2100" dirty="0">
                <a:solidFill>
                  <a:prstClr val="black"/>
                </a:solidFill>
              </a:rPr>
              <a:t>and Cyprus participated in the pilot online </a:t>
            </a:r>
            <a:r>
              <a:rPr lang="en-US" sz="2100" dirty="0" smtClean="0">
                <a:solidFill>
                  <a:prstClr val="black"/>
                </a:solidFill>
              </a:rPr>
              <a:t>implementation of the program.</a:t>
            </a:r>
            <a:endParaRPr lang="en-US" sz="2100" dirty="0">
              <a:solidFill>
                <a:prstClr val="black"/>
              </a:solidFill>
            </a:endParaRPr>
          </a:p>
          <a:p>
            <a:pPr lvl="0"/>
            <a:endParaRPr lang="en-US" sz="2100" dirty="0" smtClean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9418" y="581893"/>
            <a:ext cx="9421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Active participation in the </a:t>
            </a:r>
            <a:r>
              <a:rPr lang="en-US" sz="2400" b="1" dirty="0" smtClean="0">
                <a:solidFill>
                  <a:srgbClr val="C00000"/>
                </a:solidFill>
              </a:rPr>
              <a:t>pilot </a:t>
            </a:r>
            <a:r>
              <a:rPr lang="en-US" sz="2400" b="1" dirty="0" smtClean="0">
                <a:solidFill>
                  <a:srgbClr val="C00000"/>
                </a:solidFill>
              </a:rPr>
              <a:t>virtual implementation of the educational program “Fast Heroes” </a:t>
            </a:r>
            <a:endParaRPr lang="el-G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137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- Εικόνα" descr="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8073" y="634544"/>
            <a:ext cx="9019309" cy="4621979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346365" y="5112328"/>
            <a:ext cx="12635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</a:pPr>
            <a:r>
              <a:rPr lang="en-US" sz="2400" b="1" dirty="0">
                <a:solidFill>
                  <a:prstClr val="black">
                    <a:tint val="75000"/>
                  </a:prstClr>
                </a:solidFill>
                <a:latin typeface="Calibri"/>
              </a:rPr>
              <a:t>The pilot</a:t>
            </a:r>
            <a:r>
              <a:rPr lang="el-GR" sz="2400" b="1" dirty="0">
                <a:solidFill>
                  <a:prstClr val="black">
                    <a:tint val="75000"/>
                  </a:prstClr>
                </a:solidFill>
                <a:latin typeface="Calibri"/>
              </a:rPr>
              <a:t> </a:t>
            </a:r>
            <a:r>
              <a:rPr lang="en-US" sz="2400" b="1" dirty="0">
                <a:solidFill>
                  <a:prstClr val="black">
                    <a:tint val="75000"/>
                  </a:prstClr>
                </a:solidFill>
                <a:latin typeface="Calibri"/>
              </a:rPr>
              <a:t>virtual implementation of the educational program “FAST Heroes” </a:t>
            </a:r>
            <a:r>
              <a:rPr lang="en-US" sz="2400" b="1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was                              </a:t>
            </a:r>
            <a:r>
              <a:rPr lang="en-US" sz="2400" b="1" dirty="0">
                <a:solidFill>
                  <a:prstClr val="black">
                    <a:tint val="75000"/>
                  </a:prstClr>
                </a:solidFill>
                <a:latin typeface="Calibri"/>
              </a:rPr>
              <a:t>conducted during the first wave of the COVID-19 pandemic in various cities in Greece </a:t>
            </a:r>
            <a:r>
              <a:rPr lang="en-US" sz="2400" b="1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                   as </a:t>
            </a:r>
            <a:r>
              <a:rPr lang="en-US" sz="2400" b="1" dirty="0">
                <a:solidFill>
                  <a:prstClr val="black">
                    <a:tint val="75000"/>
                  </a:prstClr>
                </a:solidFill>
                <a:latin typeface="Calibri"/>
              </a:rPr>
              <a:t>well as in Cyprus with promising results</a:t>
            </a:r>
            <a:r>
              <a:rPr lang="el-GR" sz="2400" b="1" dirty="0">
                <a:solidFill>
                  <a:prstClr val="black">
                    <a:tint val="75000"/>
                  </a:prstClr>
                </a:solidFill>
                <a:latin typeface="Calibri"/>
              </a:rPr>
              <a:t> </a:t>
            </a:r>
            <a:r>
              <a:rPr lang="en-US" sz="2400" b="1" dirty="0">
                <a:solidFill>
                  <a:prstClr val="black">
                    <a:tint val="75000"/>
                  </a:prstClr>
                </a:solidFill>
                <a:latin typeface="Calibri"/>
              </a:rPr>
              <a:t>and acceptance.</a:t>
            </a:r>
            <a:endParaRPr lang="el-GR" sz="2400" b="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497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4142509" y="651164"/>
            <a:ext cx="33979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WHO I AM</a:t>
            </a: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1052944" y="1420605"/>
            <a:ext cx="8091055" cy="208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am Mina Michalatou, from Thessaloniki,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                        Greece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and I am a stroke survivor. </a:t>
            </a:r>
            <a:endParaRPr lang="en-US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have worked as an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archaeologist,                                                taking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part in various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excavations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 Greece                   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revealing the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past.</a:t>
            </a: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5414" y="3606184"/>
            <a:ext cx="2272147" cy="261483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053" y="3677479"/>
            <a:ext cx="2563091" cy="2614836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132" y="1420605"/>
            <a:ext cx="2469485" cy="32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496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990" y="764704"/>
            <a:ext cx="3454360" cy="533129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945" y="3526433"/>
            <a:ext cx="3258579" cy="2444876"/>
          </a:xfrm>
          <a:prstGeom prst="rect">
            <a:avLst/>
          </a:prstGeom>
        </p:spPr>
      </p:pic>
      <p:pic>
        <p:nvPicPr>
          <p:cNvPr id="6" name="Picture 8" descr="96584981_171507024197006_8767573202411978752_n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71946" y="487613"/>
            <a:ext cx="3235982" cy="2006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Ορθογώνιο 3"/>
          <p:cNvSpPr/>
          <p:nvPr/>
        </p:nvSpPr>
        <p:spPr>
          <a:xfrm>
            <a:off x="4771945" y="2715491"/>
            <a:ext cx="581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sz="2000" b="1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Welcome to the </a:t>
            </a:r>
            <a:r>
              <a:rPr lang="en-US" sz="2000" b="1" dirty="0" smtClean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                                               “</a:t>
            </a:r>
            <a:r>
              <a:rPr lang="en-US" sz="2000" b="1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FAST Heroes” team!</a:t>
            </a:r>
            <a:endParaRPr lang="el-GR" sz="2000" b="1" dirty="0">
              <a:solidFill>
                <a:prstClr val="white">
                  <a:lumMod val="50000"/>
                </a:prstClr>
              </a:solidFill>
              <a:latin typeface="Arial Black" pitchFamily="34" charset="0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7928" y="2090785"/>
            <a:ext cx="3590855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28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76" y="831420"/>
            <a:ext cx="5281295" cy="3948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0" descr="ΒΑΣΙΛΗΣ ΧΟΠΑ ΗΡΩΑΣ 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27114" y="1512315"/>
            <a:ext cx="3491880" cy="450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- TextBox"/>
          <p:cNvSpPr txBox="1"/>
          <p:nvPr/>
        </p:nvSpPr>
        <p:spPr>
          <a:xfrm>
            <a:off x="1703513" y="5013177"/>
            <a:ext cx="5423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Children learning how to become superheroes </a:t>
            </a:r>
          </a:p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and save a life!</a:t>
            </a:r>
            <a:endParaRPr lang="el-GR" sz="1600" dirty="0">
              <a:solidFill>
                <a:schemeClr val="bg1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0051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ΔΑΝΑΗ_έναρξη διαδυκτιακού προγράμματος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07769" y="1"/>
            <a:ext cx="3357235" cy="2864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" descr="98065733_648604885745430_2042668656223059968_n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38758" y="2132857"/>
            <a:ext cx="3429243" cy="430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- TextBox"/>
          <p:cNvSpPr txBox="1"/>
          <p:nvPr/>
        </p:nvSpPr>
        <p:spPr>
          <a:xfrm>
            <a:off x="3935761" y="3789041"/>
            <a:ext cx="3429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We have some</a:t>
            </a:r>
          </a:p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 superpowers here!</a:t>
            </a:r>
            <a:endParaRPr lang="el-GR" sz="1600" b="1" dirty="0">
              <a:solidFill>
                <a:schemeClr val="bg1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" name="Picture 11" descr="ΒΑΣΙΛΗΣ ΧΟΠΑ ΗΡΩΑΣ 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31505" y="2132856"/>
            <a:ext cx="2493139" cy="3941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86954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34572" y="938963"/>
            <a:ext cx="91670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/>
              <a:t>The “Fast Heroes 112” campaign has spread</a:t>
            </a:r>
          </a:p>
          <a:p>
            <a:r>
              <a:rPr lang="en-US" sz="2100" dirty="0" smtClean="0"/>
              <a:t> all over Greece and the rest of the world and it</a:t>
            </a:r>
          </a:p>
          <a:p>
            <a:r>
              <a:rPr lang="en-US" sz="2100" dirty="0" smtClean="0"/>
              <a:t>continuous with more than 3816 schools up until </a:t>
            </a:r>
          </a:p>
          <a:p>
            <a:r>
              <a:rPr lang="en-US" sz="2100" dirty="0"/>
              <a:t>n</a:t>
            </a:r>
            <a:r>
              <a:rPr lang="en-US" sz="2100" dirty="0" smtClean="0"/>
              <a:t>ow !!! </a:t>
            </a:r>
            <a:endParaRPr lang="el-GR" sz="2100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60" y="604910"/>
            <a:ext cx="5697416" cy="5697416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196" y="2094237"/>
            <a:ext cx="3008038" cy="421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22978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149927" y="872836"/>
            <a:ext cx="96843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100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/>
              <a:t>The </a:t>
            </a:r>
            <a:r>
              <a:rPr lang="en-US" sz="2400" dirty="0"/>
              <a:t>experience of my participation in the </a:t>
            </a:r>
            <a:r>
              <a:rPr lang="en-US" sz="2400" dirty="0">
                <a:solidFill>
                  <a:srgbClr val="C00000"/>
                </a:solidFill>
              </a:rPr>
              <a:t>“Fast Heroes 112” </a:t>
            </a:r>
            <a:r>
              <a:rPr lang="en-US" sz="2400" dirty="0"/>
              <a:t>campaign was </a:t>
            </a:r>
            <a:r>
              <a:rPr lang="en-US" sz="2400" b="1" dirty="0"/>
              <a:t>a life lesson</a:t>
            </a:r>
            <a:r>
              <a:rPr lang="en-US" sz="2400" dirty="0"/>
              <a:t>! 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/>
              <a:t>The idea that along with my recovery, I could </a:t>
            </a:r>
            <a:r>
              <a:rPr lang="en-US" sz="2400" b="1" dirty="0"/>
              <a:t>positively impact the lives of children </a:t>
            </a:r>
            <a:r>
              <a:rPr lang="en-US" sz="2400" dirty="0"/>
              <a:t>and the </a:t>
            </a:r>
            <a:r>
              <a:rPr lang="en-US" sz="2400" b="1" dirty="0"/>
              <a:t>general </a:t>
            </a:r>
            <a:r>
              <a:rPr lang="en-US" sz="2400" b="1" dirty="0" smtClean="0"/>
              <a:t>mentality </a:t>
            </a:r>
            <a:r>
              <a:rPr lang="en-US" sz="2400" b="1" dirty="0"/>
              <a:t>about stroke </a:t>
            </a:r>
            <a:r>
              <a:rPr lang="en-US" sz="2400" dirty="0"/>
              <a:t>was the best reward for me!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125" y="4011806"/>
            <a:ext cx="2278492" cy="2292014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454727" y="3089564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a typeface="Calibri" panose="020F0502020204030204" pitchFamily="34" charset="0"/>
              </a:rPr>
              <a:t>“</a:t>
            </a:r>
            <a:r>
              <a:rPr lang="en-US" sz="2400" b="1" i="1" dirty="0">
                <a:ea typeface="Calibri" panose="020F0502020204030204" pitchFamily="34" charset="0"/>
              </a:rPr>
              <a:t>Rehabilitation and integration to Real Life after a stroke is a matter of power and empowerment through individual and community strategies”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8356895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914401" y="1139482"/>
            <a:ext cx="8229600" cy="4019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The last 5 years I have been working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                                       as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a teacher of the Greek Language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                                       or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Greek as a Second/Foreign Language</a:t>
            </a:r>
            <a:r>
              <a:rPr lang="el-GR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  <a:endParaRPr lang="en-US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</a:pPr>
            <a:endParaRPr lang="en-US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I am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also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a mother of two children,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                                        Orpheus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, a 14-year-old boy and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                                                       Danae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, a 7-year-old girl. </a:t>
            </a:r>
            <a:endParaRPr lang="en-US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040" y="2449980"/>
            <a:ext cx="2496942" cy="368412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144000" y="3434844"/>
            <a:ext cx="2139314" cy="285241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1411" y="687692"/>
            <a:ext cx="2139313" cy="2547442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039" y="68769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023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886692" y="1413165"/>
            <a:ext cx="9296398" cy="337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STROKE DAY: </a:t>
            </a:r>
            <a:r>
              <a:rPr lang="en-US" sz="2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FRIDAY, 1</a:t>
            </a:r>
            <a:r>
              <a:rPr lang="el-GR" sz="2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2</a:t>
            </a:r>
            <a:r>
              <a:rPr lang="en-US" sz="2200" baseline="300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th</a:t>
            </a:r>
            <a:r>
              <a:rPr lang="en-US" sz="2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DECEMBER 2019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CAR ACCIDENT</a:t>
            </a:r>
            <a:r>
              <a:rPr lang="en-US" sz="2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:  on my way to the neurologist’s I crashed twice the leading car,  fortunately with no injuries or damages on both sides</a:t>
            </a:r>
            <a:r>
              <a:rPr lang="el-GR" sz="2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en-US" sz="2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as the cars were driving from bumper to bumper </a:t>
            </a: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due to </a:t>
            </a:r>
            <a:r>
              <a:rPr lang="en-US" sz="2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traffic. 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MY NEIGHBORHOOD’S SUPERMARKET</a:t>
            </a:r>
            <a:r>
              <a:rPr lang="en-US" sz="2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: lost </a:t>
            </a: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consciousness  </a:t>
            </a:r>
            <a:endParaRPr lang="en-US" sz="22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TRANSFER </a:t>
            </a:r>
            <a:r>
              <a:rPr lang="en-US" sz="2200" dirty="0" smtClean="0">
                <a:solidFill>
                  <a:srgbClr val="002060"/>
                </a:solidFill>
              </a:rPr>
              <a:t>TO THE "HIPPOCRATIC GENERAL</a:t>
            </a:r>
            <a:r>
              <a:rPr lang="el-GR" sz="2200" dirty="0" smtClean="0">
                <a:solidFill>
                  <a:srgbClr val="002060"/>
                </a:solidFill>
              </a:rPr>
              <a:t>                               </a:t>
            </a:r>
            <a:r>
              <a:rPr lang="en-US" sz="2200" dirty="0" smtClean="0">
                <a:solidFill>
                  <a:srgbClr val="002060"/>
                </a:solidFill>
              </a:rPr>
              <a:t> HOSPITAL OF THESSALONIKI"</a:t>
            </a:r>
            <a:endParaRPr lang="en-US" sz="2200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TILL THAT </a:t>
            </a:r>
            <a:r>
              <a:rPr lang="en-US" sz="2200" dirty="0" smtClean="0">
                <a:solidFill>
                  <a:srgbClr val="002060"/>
                </a:solidFill>
              </a:rPr>
              <a:t>DAY:</a:t>
            </a:r>
            <a:endParaRPr lang="el-GR" sz="22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676399" y="595744"/>
            <a:ext cx="9518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WHAT HAPPENED-DISEASE COURSE</a:t>
            </a:r>
            <a:endParaRPr lang="el-GR" sz="4000" dirty="0"/>
          </a:p>
        </p:txBody>
      </p:sp>
      <p:sp>
        <p:nvSpPr>
          <p:cNvPr id="5" name="Ορθογώνιο 4"/>
          <p:cNvSpPr/>
          <p:nvPr/>
        </p:nvSpPr>
        <p:spPr>
          <a:xfrm>
            <a:off x="1427016" y="4646397"/>
            <a:ext cx="762000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very </a:t>
            </a:r>
            <a:r>
              <a:rPr lang="en-US" sz="2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intensive period of long hours of work, </a:t>
            </a:r>
            <a:endParaRPr lang="el-GR" sz="22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lack </a:t>
            </a:r>
            <a:r>
              <a:rPr lang="en-US" sz="2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of sleep and </a:t>
            </a:r>
            <a:endParaRPr lang="el-GR" sz="22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exhaustion</a:t>
            </a:r>
            <a:r>
              <a:rPr lang="en-US" sz="2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, which was straining me day-by-day, physically and </a:t>
            </a: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psychologically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 smtClean="0"/>
              <a:t>trying </a:t>
            </a:r>
            <a:r>
              <a:rPr lang="en-US" sz="2200" dirty="0"/>
              <a:t>to recover from a personal psychological trauma</a:t>
            </a:r>
            <a:endParaRPr lang="el-GR" sz="2200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623" y="4629673"/>
            <a:ext cx="2447924" cy="165735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018" y="3409437"/>
            <a:ext cx="2612728" cy="146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41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2092036" y="436868"/>
            <a:ext cx="70519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Symptoms within a week before the stroke</a:t>
            </a:r>
            <a:r>
              <a:rPr lang="en-US" sz="44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/>
            </a:r>
            <a:br>
              <a:rPr lang="en-US" sz="44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</a:b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1468582" y="1467618"/>
            <a:ext cx="9445625" cy="557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endParaRPr lang="en-US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285750" lvl="0" indent="-28575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Headaches</a:t>
            </a:r>
          </a:p>
          <a:p>
            <a:pPr marL="285750" lvl="0" indent="-28575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Visual-spatial misperception, especially during driving      </a:t>
            </a:r>
          </a:p>
          <a:p>
            <a:pPr marL="285750" lvl="0" indent="-28575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Difficulty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in texting through my cell phone </a:t>
            </a:r>
          </a:p>
          <a:p>
            <a:pPr marL="285750" lvl="0" indent="-28575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Instability in written speech, especially in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my hand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writing</a:t>
            </a: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Memory disorders, particularly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in the use of ATM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machine </a:t>
            </a: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  or recalling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the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steps of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taking a picture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through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my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phone!</a:t>
            </a: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1026" name="Picture 2" descr="Acute Migraine | Acute P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515" y="1850816"/>
            <a:ext cx="1654570" cy="118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258" y="3461217"/>
            <a:ext cx="1457376" cy="969818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1779" y="3850985"/>
            <a:ext cx="1625969" cy="1234498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1779" y="5044208"/>
            <a:ext cx="1972428" cy="1229295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381999" y="2143125"/>
            <a:ext cx="2124135" cy="119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812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563091" y="609600"/>
            <a:ext cx="7966364" cy="78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Clinical </a:t>
            </a:r>
            <a:r>
              <a:rPr lang="en-US" sz="4400" b="1" dirty="0" smtClean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Picture-Diagnosis</a:t>
            </a:r>
            <a:endParaRPr lang="el-GR" b="1" dirty="0"/>
          </a:p>
        </p:txBody>
      </p:sp>
      <p:sp>
        <p:nvSpPr>
          <p:cNvPr id="5" name="Ορθογώνιο 4"/>
          <p:cNvSpPr/>
          <p:nvPr/>
        </p:nvSpPr>
        <p:spPr>
          <a:xfrm>
            <a:off x="1122218" y="1392897"/>
            <a:ext cx="9019310" cy="594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Hospitalization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for about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15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days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 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Diagnosis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: multiple ischemic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strokes on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my left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side, t</a:t>
            </a:r>
            <a:r>
              <a:rPr lang="en-US" sz="2400" dirty="0" smtClean="0"/>
              <a:t>emporal </a:t>
            </a:r>
            <a:r>
              <a:rPr lang="en-US" sz="2400" dirty="0"/>
              <a:t>visual fields deficits at both </a:t>
            </a:r>
            <a:r>
              <a:rPr lang="en-US" sz="2400" dirty="0" smtClean="0"/>
              <a:t>eyes, no </a:t>
            </a:r>
            <a:r>
              <a:rPr lang="en-US" sz="2400" dirty="0"/>
              <a:t>other pathological findings, other than the presence of positive </a:t>
            </a:r>
            <a:r>
              <a:rPr lang="en-US" sz="2400" dirty="0" smtClean="0"/>
              <a:t>thyroid </a:t>
            </a:r>
            <a:r>
              <a:rPr lang="en-US" sz="2400" dirty="0" smtClean="0"/>
              <a:t>antibodies</a:t>
            </a:r>
            <a:endParaRPr lang="en-US" sz="2400" dirty="0"/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The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stroke didn’t affect my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mobility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The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basic communication did not present any serious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disturbances.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Understanding verbal communication was not affected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Main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difficulty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 further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communication,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mainly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in the semantic memory and in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naming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and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writing words (</a:t>
            </a:r>
            <a:r>
              <a:rPr lang="en-US" sz="2400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simple copying and free production of syntactically correct sentences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).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endParaRPr lang="en-US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842655" y="6054435"/>
            <a:ext cx="944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sz="2400" dirty="0"/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563" y="2632363"/>
            <a:ext cx="2313709" cy="123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614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CHALLENGES </a:t>
            </a:r>
            <a:r>
              <a:rPr lang="en-US" dirty="0"/>
              <a:t>AFTER STROKE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9508067" y="4925424"/>
            <a:ext cx="352697" cy="45719"/>
          </a:xfrm>
        </p:spPr>
        <p:txBody>
          <a:bodyPr>
            <a:normAutofit fontScale="25000" lnSpcReduction="20000"/>
          </a:bodyPr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50175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1330037" y="498765"/>
            <a:ext cx="9213272" cy="276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The most difficult challenge was to balance </a:t>
            </a:r>
            <a:r>
              <a:rPr lang="en-US" sz="2400" dirty="0">
                <a:solidFill>
                  <a:srgbClr val="C00000"/>
                </a:solidFill>
              </a:rPr>
              <a:t>my life goals and family needs, in order to optimize my quality of life in relation to </a:t>
            </a:r>
            <a:r>
              <a:rPr lang="en-US" sz="2400" dirty="0" smtClean="0">
                <a:solidFill>
                  <a:srgbClr val="C00000"/>
                </a:solidFill>
              </a:rPr>
              <a:t>home, work </a:t>
            </a:r>
            <a:r>
              <a:rPr lang="en-US" sz="2400" dirty="0">
                <a:solidFill>
                  <a:srgbClr val="C00000"/>
                </a:solidFill>
              </a:rPr>
              <a:t>and </a:t>
            </a:r>
            <a:r>
              <a:rPr lang="en-US" sz="2400" dirty="0" smtClean="0">
                <a:solidFill>
                  <a:srgbClr val="C00000"/>
                </a:solidFill>
              </a:rPr>
              <a:t>education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</a:pPr>
            <a:endParaRPr lang="en-US" sz="2400" dirty="0"/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D9B247"/>
              </a:buClr>
              <a:buSzPct val="115000"/>
              <a:buFont typeface="Arial"/>
              <a:buChar char="•"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565564" y="2239219"/>
            <a:ext cx="7578437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00" b="1" dirty="0" smtClean="0">
                <a:solidFill>
                  <a:srgbClr val="002060"/>
                </a:solidFill>
              </a:rPr>
              <a:t>Writing skills deficiencies</a:t>
            </a:r>
            <a:r>
              <a:rPr lang="en-US" sz="2100" dirty="0" smtClean="0"/>
              <a:t>: my hand writing couldn’t follow my brain thoughts  </a:t>
            </a:r>
            <a:endParaRPr lang="en-US" sz="21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00" b="1" dirty="0">
                <a:solidFill>
                  <a:srgbClr val="002060"/>
                </a:solidFill>
              </a:rPr>
              <a:t>Time-Management </a:t>
            </a:r>
            <a:r>
              <a:rPr lang="en-US" sz="2100" b="1" dirty="0" smtClean="0">
                <a:solidFill>
                  <a:srgbClr val="002060"/>
                </a:solidFill>
              </a:rPr>
              <a:t>issues</a:t>
            </a:r>
            <a:r>
              <a:rPr lang="en-US" sz="2100" b="1" dirty="0" smtClean="0"/>
              <a:t>: </a:t>
            </a:r>
            <a:r>
              <a:rPr lang="en-US" sz="2100" dirty="0" smtClean="0"/>
              <a:t>run out time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00" b="1" dirty="0" smtClean="0">
                <a:solidFill>
                  <a:srgbClr val="002060"/>
                </a:solidFill>
              </a:rPr>
              <a:t>Short </a:t>
            </a:r>
            <a:r>
              <a:rPr lang="en-US" sz="2100" b="1" dirty="0">
                <a:solidFill>
                  <a:srgbClr val="002060"/>
                </a:solidFill>
              </a:rPr>
              <a:t>term memory</a:t>
            </a:r>
            <a:r>
              <a:rPr lang="en-US" sz="2100" dirty="0" smtClean="0"/>
              <a:t>: especially verbal </a:t>
            </a:r>
            <a:r>
              <a:rPr lang="en-US" sz="2100" dirty="0"/>
              <a:t>memory, such as naming items on a shopping </a:t>
            </a:r>
            <a:r>
              <a:rPr lang="en-US" sz="2100" dirty="0" smtClean="0"/>
              <a:t>list or have a conversation.</a:t>
            </a:r>
            <a:endParaRPr lang="en-US" sz="21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00" b="1" dirty="0" smtClean="0">
                <a:solidFill>
                  <a:srgbClr val="002060"/>
                </a:solidFill>
              </a:rPr>
              <a:t>Concentration: </a:t>
            </a:r>
            <a:r>
              <a:rPr lang="en-US" sz="2100" dirty="0" smtClean="0"/>
              <a:t>couldn’t multitask and focus</a:t>
            </a:r>
            <a:endParaRPr lang="en-US" sz="21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00" b="1" dirty="0" smtClean="0">
                <a:solidFill>
                  <a:srgbClr val="002060"/>
                </a:solidFill>
              </a:rPr>
              <a:t>Depression: </a:t>
            </a:r>
            <a:r>
              <a:rPr lang="en-US" sz="2100" dirty="0" smtClean="0"/>
              <a:t>persistence sadness, mood swings, anxiousness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00" b="1" dirty="0" smtClean="0">
                <a:solidFill>
                  <a:srgbClr val="002060"/>
                </a:solidFill>
              </a:rPr>
              <a:t>Fatigue: </a:t>
            </a:r>
            <a:r>
              <a:rPr lang="en-US" sz="2100" dirty="0" smtClean="0"/>
              <a:t>feel </a:t>
            </a:r>
            <a:r>
              <a:rPr lang="en-US" sz="2100" dirty="0"/>
              <a:t>very </a:t>
            </a:r>
            <a:r>
              <a:rPr lang="en-US" sz="2100" dirty="0" smtClean="0"/>
              <a:t>tired after stroke</a:t>
            </a:r>
            <a:r>
              <a:rPr lang="en-US" sz="2100" dirty="0"/>
              <a:t>, both physically and mentally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endParaRPr lang="en-US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endParaRPr lang="en-US" sz="2000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1" y="2753061"/>
            <a:ext cx="2317703" cy="231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487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163" y="2616685"/>
            <a:ext cx="3131127" cy="1684808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219201" y="928254"/>
            <a:ext cx="10280072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100" b="1" dirty="0">
                <a:solidFill>
                  <a:srgbClr val="002060"/>
                </a:solidFill>
              </a:rPr>
              <a:t>Driving</a:t>
            </a:r>
            <a:r>
              <a:rPr lang="en-US" sz="2100" dirty="0"/>
              <a:t>: </a:t>
            </a:r>
            <a:r>
              <a:rPr lang="en-US" sz="2100" dirty="0" smtClean="0"/>
              <a:t>drive my kids to school every morning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1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100" b="1" dirty="0" smtClean="0">
                <a:solidFill>
                  <a:srgbClr val="002060"/>
                </a:solidFill>
              </a:rPr>
              <a:t>Cooking</a:t>
            </a:r>
            <a:r>
              <a:rPr lang="en-US" sz="2100" dirty="0"/>
              <a:t>: couldn’t recall the steps of making </a:t>
            </a:r>
            <a:r>
              <a:rPr lang="en-US" sz="2100" dirty="0" smtClean="0"/>
              <a:t>                                                                          my </a:t>
            </a:r>
            <a:r>
              <a:rPr lang="en-US" sz="2100" dirty="0"/>
              <a:t>children’s favorite food or how to make </a:t>
            </a:r>
            <a:r>
              <a:rPr lang="en-US" sz="2100" dirty="0" smtClean="0"/>
              <a:t>coffee or a </a:t>
            </a:r>
            <a:r>
              <a:rPr lang="en-US" sz="2100" dirty="0" smtClean="0"/>
              <a:t>tea</a:t>
            </a:r>
          </a:p>
          <a:p>
            <a:r>
              <a:rPr lang="en-US" sz="2100" dirty="0" smtClean="0"/>
              <a:t> </a:t>
            </a:r>
            <a:endParaRPr lang="en-US" sz="21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100" b="1" dirty="0" smtClean="0">
                <a:solidFill>
                  <a:srgbClr val="002060"/>
                </a:solidFill>
              </a:rPr>
              <a:t>Recreational </a:t>
            </a:r>
            <a:r>
              <a:rPr lang="en-US" sz="2100" b="1" dirty="0">
                <a:solidFill>
                  <a:srgbClr val="002060"/>
                </a:solidFill>
              </a:rPr>
              <a:t>time with the family</a:t>
            </a:r>
            <a:r>
              <a:rPr lang="en-US" sz="2100" dirty="0"/>
              <a:t>: couldn’t recall how to make a paper boat for my daughter, when she asked me </a:t>
            </a:r>
            <a:r>
              <a:rPr lang="en-US" sz="2100" dirty="0" smtClean="0"/>
              <a:t>to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prstClr val="black"/>
              </a:solidFill>
            </a:endParaRPr>
          </a:p>
          <a:p>
            <a:pPr lvl="0"/>
            <a:r>
              <a:rPr lang="en-US" sz="2400" dirty="0" smtClean="0">
                <a:solidFill>
                  <a:srgbClr val="C00000"/>
                </a:solidFill>
              </a:rPr>
              <a:t>The return to work for younger                                                                                   stroke survivors as in my case, was </a:t>
            </a:r>
            <a:r>
              <a:rPr lang="en-US" sz="2400" dirty="0" smtClean="0">
                <a:solidFill>
                  <a:srgbClr val="C00000"/>
                </a:solidFill>
              </a:rPr>
              <a:t>more </a:t>
            </a:r>
            <a:r>
              <a:rPr lang="en-US" sz="2400" dirty="0" smtClean="0">
                <a:solidFill>
                  <a:srgbClr val="C00000"/>
                </a:solidFill>
              </a:rPr>
              <a:t>than a desideratum. </a:t>
            </a:r>
          </a:p>
          <a:p>
            <a:pPr lvl="0"/>
            <a:endParaRPr lang="en-US" sz="2400" dirty="0" smtClean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100" b="1" dirty="0">
                <a:solidFill>
                  <a:srgbClr val="002060"/>
                </a:solidFill>
              </a:rPr>
              <a:t>Teaching my students</a:t>
            </a:r>
            <a:r>
              <a:rPr lang="en-US" sz="2100" dirty="0">
                <a:solidFill>
                  <a:prstClr val="black"/>
                </a:solidFill>
              </a:rPr>
              <a:t>: </a:t>
            </a:r>
            <a:r>
              <a:rPr lang="en-US" sz="2100" dirty="0" smtClean="0">
                <a:solidFill>
                  <a:prstClr val="black"/>
                </a:solidFill>
              </a:rPr>
              <a:t>difficulty in explaining                                                                grammar </a:t>
            </a:r>
            <a:r>
              <a:rPr lang="en-US" sz="2100" dirty="0">
                <a:solidFill>
                  <a:prstClr val="black"/>
                </a:solidFill>
              </a:rPr>
              <a:t>rules or write in a non native language (</a:t>
            </a:r>
            <a:r>
              <a:rPr lang="en-US" sz="2100" dirty="0" smtClean="0">
                <a:solidFill>
                  <a:prstClr val="black"/>
                </a:solidFill>
              </a:rPr>
              <a:t>English)</a:t>
            </a:r>
          </a:p>
          <a:p>
            <a:pPr lvl="0"/>
            <a:r>
              <a:rPr lang="en-US" sz="2100" dirty="0" smtClean="0">
                <a:solidFill>
                  <a:prstClr val="black"/>
                </a:solidFill>
              </a:rPr>
              <a:t>    OR </a:t>
            </a:r>
          </a:p>
          <a:p>
            <a:pPr lvl="0"/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smtClean="0">
                <a:solidFill>
                  <a:prstClr val="black"/>
                </a:solidFill>
              </a:rPr>
              <a:t>   </a:t>
            </a:r>
            <a:r>
              <a:rPr lang="en-US" sz="2100" dirty="0" smtClean="0"/>
              <a:t>when </a:t>
            </a:r>
            <a:r>
              <a:rPr lang="en-US" sz="2100" dirty="0"/>
              <a:t>my son had a question </a:t>
            </a:r>
            <a:r>
              <a:rPr lang="en-US" sz="2100" dirty="0" smtClean="0"/>
              <a:t>at </a:t>
            </a:r>
            <a:r>
              <a:rPr lang="en-US" sz="2100" dirty="0"/>
              <a:t>an exercise in the lesson of ancient </a:t>
            </a:r>
            <a:r>
              <a:rPr lang="en-US" sz="2100" dirty="0" smtClean="0"/>
              <a:t>Greek</a:t>
            </a:r>
            <a:endParaRPr lang="en-US" sz="2100" dirty="0">
              <a:solidFill>
                <a:prstClr val="black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764" y="928254"/>
            <a:ext cx="2408509" cy="156556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5138" y="4301493"/>
            <a:ext cx="1961286" cy="146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312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Οργανικό">
  <a:themeElements>
    <a:clrScheme name="Οργανικό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Οργανικό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Οργανικό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CB89A65D86B545A99168689E8FAAAF" ma:contentTypeVersion="10" ma:contentTypeDescription="Create a new document." ma:contentTypeScope="" ma:versionID="43b6c7bd36b8a11a157beaef0e5a6f21">
  <xsd:schema xmlns:xsd="http://www.w3.org/2001/XMLSchema" xmlns:xs="http://www.w3.org/2001/XMLSchema" xmlns:p="http://schemas.microsoft.com/office/2006/metadata/properties" xmlns:ns2="bebbcdd1-3e5a-4a9a-a4ae-47d0d24abdcf" targetNamespace="http://schemas.microsoft.com/office/2006/metadata/properties" ma:root="true" ma:fieldsID="d3bb1868b29991cfb422ef071857474d" ns2:_="">
    <xsd:import namespace="bebbcdd1-3e5a-4a9a-a4ae-47d0d24abd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bcdd1-3e5a-4a9a-a4ae-47d0d24abd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13148F-6C1A-42C4-97EB-23935F3DC0AB}"/>
</file>

<file path=customXml/itemProps2.xml><?xml version="1.0" encoding="utf-8"?>
<ds:datastoreItem xmlns:ds="http://schemas.openxmlformats.org/officeDocument/2006/customXml" ds:itemID="{291D00BD-CB97-4573-A865-5580F83FD771}"/>
</file>

<file path=customXml/itemProps3.xml><?xml version="1.0" encoding="utf-8"?>
<ds:datastoreItem xmlns:ds="http://schemas.openxmlformats.org/officeDocument/2006/customXml" ds:itemID="{CFAD84C9-325C-48FA-B029-1F9B5870940A}"/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3430</TotalTime>
  <Words>2326</Words>
  <Application>Microsoft Office PowerPoint</Application>
  <PresentationFormat>Ευρεία οθόνη</PresentationFormat>
  <Paragraphs>187</Paragraphs>
  <Slides>24</Slides>
  <Notes>18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Garamond</vt:lpstr>
      <vt:lpstr>Wingdings</vt:lpstr>
      <vt:lpstr>Οργανικό</vt:lpstr>
      <vt:lpstr>  1st European Life After Stroke Meeting  11th March 2022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CHALLENGES AFTER STROKE</vt:lpstr>
      <vt:lpstr>Παρουσίαση του PowerPoint</vt:lpstr>
      <vt:lpstr>Παρουσίαση του PowerPoint</vt:lpstr>
      <vt:lpstr>STRATEGIES  AFTER STROKE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Eleni</dc:creator>
  <cp:lastModifiedBy>Μινα</cp:lastModifiedBy>
  <cp:revision>241</cp:revision>
  <dcterms:created xsi:type="dcterms:W3CDTF">2018-11-21T09:39:05Z</dcterms:created>
  <dcterms:modified xsi:type="dcterms:W3CDTF">2022-03-11T13:31:59Z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0x0101007FCB89A65D86B545A99168689E8FAAAF</vt:lpwstr>
  </property>
</Properties>
</file>