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comments/modernComment_114_F50D25B8.xml" ContentType="application/vnd.ms-powerpoint.comments+xml"/>
  <Override PartName="/ppt/comments/modernComment_107_625D77F.xml" ContentType="application/vnd.ms-powerpoint.comment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59" r:id="rId4"/>
    <p:sldId id="271" r:id="rId5"/>
    <p:sldId id="413" r:id="rId6"/>
    <p:sldId id="414" r:id="rId7"/>
    <p:sldId id="278" r:id="rId8"/>
    <p:sldId id="277" r:id="rId9"/>
    <p:sldId id="276" r:id="rId10"/>
    <p:sldId id="416" r:id="rId11"/>
    <p:sldId id="415" r:id="rId12"/>
    <p:sldId id="264" r:id="rId13"/>
    <p:sldId id="261" r:id="rId14"/>
    <p:sldId id="262" r:id="rId15"/>
    <p:sldId id="263" r:id="rId16"/>
    <p:sldId id="26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96F31-084B-7ABA-03AD-807C89D84183}" name="Hariklia Proios" initials="HP" userId="1c283e585487eb7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0" autoAdjust="0"/>
    <p:restoredTop sz="94660"/>
  </p:normalViewPr>
  <p:slideViewPr>
    <p:cSldViewPr snapToGrid="0">
      <p:cViewPr>
        <p:scale>
          <a:sx n="69" d="100"/>
          <a:sy n="69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7_625D7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75056FD-EA2B-4A13-8EF6-3B853B44D544}" authorId="{A7896F31-084B-7ABA-03AD-807C89D84183}" created="2021-12-09T10:30:17.465">
    <pc:sldMkLst xmlns:pc="http://schemas.microsoft.com/office/powerpoint/2013/main/command">
      <pc:docMk/>
      <pc:sldMk cId="103143295" sldId="263"/>
    </pc:sldMkLst>
    <p188:txBody>
      <a:bodyPr/>
      <a:lstStyle/>
      <a:p>
        <a:r>
          <a:rPr lang="en-US"/>
          <a:t>This does not look like ALexia and I do not think she is a lawyer ..she is working in social work</a:t>
        </a:r>
      </a:p>
    </p188:txBody>
  </p188:cm>
</p188:cmLst>
</file>

<file path=ppt/comments/modernComment_114_F50D25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40CE89-1A75-44A4-87F7-B415948B8A12}" authorId="{A7896F31-084B-7ABA-03AD-807C89D84183}" created="2021-12-09T10:29:20.851">
    <pc:sldMkLst xmlns:pc="http://schemas.microsoft.com/office/powerpoint/2013/main/command">
      <pc:docMk/>
      <pc:sldMk cId="4111279544" sldId="276"/>
    </pc:sldMkLst>
    <p188:txBody>
      <a:bodyPr/>
      <a:lstStyle/>
      <a:p>
        <a:r>
          <a:rPr lang="en-US"/>
          <a:t>ok but add and discuss about real life communication strategies with evidence . One example that comes to mind  is  using mobile phone photos and creating stories .  An example is from previous ELAS talk "caring for caregivers" Carlo Semenza- said as a caregiver be careful with individuals with aphasia in understand  everyday math" I will try to  create a example slide for you an try to send it today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6F692-1AD8-4960-B3B1-8B4AF31224E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EA7F797-AD64-4E6A-BC68-9774968CFA33}">
      <dgm:prSet/>
      <dgm:spPr/>
      <dgm:t>
        <a:bodyPr/>
        <a:lstStyle/>
        <a:p>
          <a:pPr>
            <a:defRPr cap="all"/>
          </a:pPr>
          <a:r>
            <a:rPr lang="fr-FR"/>
            <a:t>The communicating brain </a:t>
          </a:r>
          <a:endParaRPr lang="en-US"/>
        </a:p>
      </dgm:t>
    </dgm:pt>
    <dgm:pt modelId="{88202A71-F7E1-42C9-ADBD-2859B14761D9}" type="parTrans" cxnId="{4D258CC8-94DD-416F-82E9-F0101B8F63DE}">
      <dgm:prSet/>
      <dgm:spPr/>
      <dgm:t>
        <a:bodyPr/>
        <a:lstStyle/>
        <a:p>
          <a:endParaRPr lang="en-US"/>
        </a:p>
      </dgm:t>
    </dgm:pt>
    <dgm:pt modelId="{C07F75D8-C909-423E-874F-1AE092EAF256}" type="sibTrans" cxnId="{4D258CC8-94DD-416F-82E9-F0101B8F63DE}">
      <dgm:prSet/>
      <dgm:spPr/>
      <dgm:t>
        <a:bodyPr/>
        <a:lstStyle/>
        <a:p>
          <a:endParaRPr lang="en-US"/>
        </a:p>
      </dgm:t>
    </dgm:pt>
    <dgm:pt modelId="{D008E28C-5578-4584-BB16-BFAB304156E4}">
      <dgm:prSet/>
      <dgm:spPr/>
      <dgm:t>
        <a:bodyPr/>
        <a:lstStyle/>
        <a:p>
          <a:pPr>
            <a:defRPr cap="all"/>
          </a:pPr>
          <a:r>
            <a:rPr lang="fr-FR"/>
            <a:t>C</a:t>
          </a:r>
          <a:r>
            <a:rPr lang="en-US"/>
            <a:t>ommunication Challenges </a:t>
          </a:r>
        </a:p>
      </dgm:t>
    </dgm:pt>
    <dgm:pt modelId="{C0F1520B-7B95-41B1-B531-1494E2D74D58}" type="parTrans" cxnId="{3E51A3AA-EA80-46FE-9D3C-579BC3FEF2B0}">
      <dgm:prSet/>
      <dgm:spPr/>
      <dgm:t>
        <a:bodyPr/>
        <a:lstStyle/>
        <a:p>
          <a:endParaRPr lang="en-US"/>
        </a:p>
      </dgm:t>
    </dgm:pt>
    <dgm:pt modelId="{777DF0DF-53C9-432D-A9EC-F476836DF004}" type="sibTrans" cxnId="{3E51A3AA-EA80-46FE-9D3C-579BC3FEF2B0}">
      <dgm:prSet/>
      <dgm:spPr/>
      <dgm:t>
        <a:bodyPr/>
        <a:lstStyle/>
        <a:p>
          <a:endParaRPr lang="en-US"/>
        </a:p>
      </dgm:t>
    </dgm:pt>
    <dgm:pt modelId="{A6BD63DC-4497-445E-9ABB-27CDE036EC20}">
      <dgm:prSet/>
      <dgm:spPr/>
      <dgm:t>
        <a:bodyPr/>
        <a:lstStyle/>
        <a:p>
          <a:pPr>
            <a:defRPr cap="all"/>
          </a:pPr>
          <a:r>
            <a:rPr lang="en-US"/>
            <a:t>Communication Strategies </a:t>
          </a:r>
        </a:p>
      </dgm:t>
    </dgm:pt>
    <dgm:pt modelId="{C0234FA0-8A20-4693-84F4-3962D990261F}" type="parTrans" cxnId="{26AE192E-77E8-46AF-930B-D9B85A8F7871}">
      <dgm:prSet/>
      <dgm:spPr/>
      <dgm:t>
        <a:bodyPr/>
        <a:lstStyle/>
        <a:p>
          <a:endParaRPr lang="en-US"/>
        </a:p>
      </dgm:t>
    </dgm:pt>
    <dgm:pt modelId="{65E22B39-B5E2-48AD-A8B9-62AA0A6B4352}" type="sibTrans" cxnId="{26AE192E-77E8-46AF-930B-D9B85A8F7871}">
      <dgm:prSet/>
      <dgm:spPr/>
      <dgm:t>
        <a:bodyPr/>
        <a:lstStyle/>
        <a:p>
          <a:endParaRPr lang="en-US"/>
        </a:p>
      </dgm:t>
    </dgm:pt>
    <dgm:pt modelId="{75ED04F7-AB1D-49FC-A227-446DAF266FE4}" type="pres">
      <dgm:prSet presAssocID="{3A66F692-1AD8-4960-B3B1-8B4AF31224E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0E525B4-FE5E-4BDE-8DEF-75318D28207B}" type="pres">
      <dgm:prSet presAssocID="{AEA7F797-AD64-4E6A-BC68-9774968CFA33}" presName="compNode" presStyleCnt="0"/>
      <dgm:spPr/>
    </dgm:pt>
    <dgm:pt modelId="{A1C12ECD-5415-4E1C-B945-E204C8B310C2}" type="pres">
      <dgm:prSet presAssocID="{AEA7F797-AD64-4E6A-BC68-9774968CFA33}" presName="iconBgRect" presStyleLbl="bgShp" presStyleIdx="0" presStyleCnt="3"/>
      <dgm:spPr/>
    </dgm:pt>
    <dgm:pt modelId="{FAC4A505-F6A7-4D77-8333-8A4B93184DBC}" type="pres">
      <dgm:prSet presAssocID="{AEA7F797-AD64-4E6A-BC68-9774968CFA33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DD22B66-576D-4ED4-928B-F437616DC13A}" type="pres">
      <dgm:prSet presAssocID="{AEA7F797-AD64-4E6A-BC68-9774968CFA33}" presName="spaceRect" presStyleCnt="0"/>
      <dgm:spPr/>
    </dgm:pt>
    <dgm:pt modelId="{208A33C1-A8DC-4C10-9F85-B4B4BE707661}" type="pres">
      <dgm:prSet presAssocID="{AEA7F797-AD64-4E6A-BC68-9774968CFA33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AF0FB7A9-C3AB-4669-A1ED-CF9998EEFA83}" type="pres">
      <dgm:prSet presAssocID="{C07F75D8-C909-423E-874F-1AE092EAF256}" presName="sibTrans" presStyleCnt="0"/>
      <dgm:spPr/>
    </dgm:pt>
    <dgm:pt modelId="{F78D1A35-6FBF-47AF-916C-EAA31C16E544}" type="pres">
      <dgm:prSet presAssocID="{D008E28C-5578-4584-BB16-BFAB304156E4}" presName="compNode" presStyleCnt="0"/>
      <dgm:spPr/>
    </dgm:pt>
    <dgm:pt modelId="{06C32864-2193-41C7-AC20-6E03B5D18B6B}" type="pres">
      <dgm:prSet presAssocID="{D008E28C-5578-4584-BB16-BFAB304156E4}" presName="iconBgRect" presStyleLbl="bgShp" presStyleIdx="1" presStyleCnt="3"/>
      <dgm:spPr/>
    </dgm:pt>
    <dgm:pt modelId="{526DA4B9-A23C-47E8-9240-7755053BB01F}" type="pres">
      <dgm:prSet presAssocID="{D008E28C-5578-4584-BB16-BFAB304156E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A10330A-7245-4B61-9A46-BCAC7CC5EA7F}" type="pres">
      <dgm:prSet presAssocID="{D008E28C-5578-4584-BB16-BFAB304156E4}" presName="spaceRect" presStyleCnt="0"/>
      <dgm:spPr/>
    </dgm:pt>
    <dgm:pt modelId="{6F932162-E6FF-4CFE-A52B-A17AFFEA2C0E}" type="pres">
      <dgm:prSet presAssocID="{D008E28C-5578-4584-BB16-BFAB304156E4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AAD35D60-3578-495B-9900-037688048E71}" type="pres">
      <dgm:prSet presAssocID="{777DF0DF-53C9-432D-A9EC-F476836DF004}" presName="sibTrans" presStyleCnt="0"/>
      <dgm:spPr/>
    </dgm:pt>
    <dgm:pt modelId="{F11772F3-0936-49BA-B926-AC644B967B64}" type="pres">
      <dgm:prSet presAssocID="{A6BD63DC-4497-445E-9ABB-27CDE036EC20}" presName="compNode" presStyleCnt="0"/>
      <dgm:spPr/>
    </dgm:pt>
    <dgm:pt modelId="{52D7C4F1-21BD-4924-8E61-FF94F23979FF}" type="pres">
      <dgm:prSet presAssocID="{A6BD63DC-4497-445E-9ABB-27CDE036EC20}" presName="iconBgRect" presStyleLbl="bgShp" presStyleIdx="2" presStyleCnt="3"/>
      <dgm:spPr/>
    </dgm:pt>
    <dgm:pt modelId="{719CB9C1-6EDC-453A-B1EE-2ED91ECEF4AD}" type="pres">
      <dgm:prSet presAssocID="{A6BD63DC-4497-445E-9ABB-27CDE036EC2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resse de courrier"/>
        </a:ext>
      </dgm:extLst>
    </dgm:pt>
    <dgm:pt modelId="{79BF62FA-504D-4892-B4E8-CE895672EB04}" type="pres">
      <dgm:prSet presAssocID="{A6BD63DC-4497-445E-9ABB-27CDE036EC20}" presName="spaceRect" presStyleCnt="0"/>
      <dgm:spPr/>
    </dgm:pt>
    <dgm:pt modelId="{90688906-474D-47CE-B307-018D46788C5A}" type="pres">
      <dgm:prSet presAssocID="{A6BD63DC-4497-445E-9ABB-27CDE036EC20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AE192E-77E8-46AF-930B-D9B85A8F7871}" srcId="{3A66F692-1AD8-4960-B3B1-8B4AF31224E7}" destId="{A6BD63DC-4497-445E-9ABB-27CDE036EC20}" srcOrd="2" destOrd="0" parTransId="{C0234FA0-8A20-4693-84F4-3962D990261F}" sibTransId="{65E22B39-B5E2-48AD-A8B9-62AA0A6B4352}"/>
    <dgm:cxn modelId="{388B90BE-9CFD-4A1B-8615-63BC57D89ED0}" type="presOf" srcId="{AEA7F797-AD64-4E6A-BC68-9774968CFA33}" destId="{208A33C1-A8DC-4C10-9F85-B4B4BE707661}" srcOrd="0" destOrd="0" presId="urn:microsoft.com/office/officeart/2018/5/layout/IconCircleLabelList"/>
    <dgm:cxn modelId="{4D258CC8-94DD-416F-82E9-F0101B8F63DE}" srcId="{3A66F692-1AD8-4960-B3B1-8B4AF31224E7}" destId="{AEA7F797-AD64-4E6A-BC68-9774968CFA33}" srcOrd="0" destOrd="0" parTransId="{88202A71-F7E1-42C9-ADBD-2859B14761D9}" sibTransId="{C07F75D8-C909-423E-874F-1AE092EAF256}"/>
    <dgm:cxn modelId="{3E51A3AA-EA80-46FE-9D3C-579BC3FEF2B0}" srcId="{3A66F692-1AD8-4960-B3B1-8B4AF31224E7}" destId="{D008E28C-5578-4584-BB16-BFAB304156E4}" srcOrd="1" destOrd="0" parTransId="{C0F1520B-7B95-41B1-B531-1494E2D74D58}" sibTransId="{777DF0DF-53C9-432D-A9EC-F476836DF004}"/>
    <dgm:cxn modelId="{23970DD0-6AEE-431B-A1E9-912E5C78ED04}" type="presOf" srcId="{A6BD63DC-4497-445E-9ABB-27CDE036EC20}" destId="{90688906-474D-47CE-B307-018D46788C5A}" srcOrd="0" destOrd="0" presId="urn:microsoft.com/office/officeart/2018/5/layout/IconCircleLabelList"/>
    <dgm:cxn modelId="{CE9D07FA-194E-46ED-8507-0C76F1A8C426}" type="presOf" srcId="{3A66F692-1AD8-4960-B3B1-8B4AF31224E7}" destId="{75ED04F7-AB1D-49FC-A227-446DAF266FE4}" srcOrd="0" destOrd="0" presId="urn:microsoft.com/office/officeart/2018/5/layout/IconCircleLabelList"/>
    <dgm:cxn modelId="{FC0A30DE-A320-4168-84AB-FDC0140C7B9E}" type="presOf" srcId="{D008E28C-5578-4584-BB16-BFAB304156E4}" destId="{6F932162-E6FF-4CFE-A52B-A17AFFEA2C0E}" srcOrd="0" destOrd="0" presId="urn:microsoft.com/office/officeart/2018/5/layout/IconCircleLabelList"/>
    <dgm:cxn modelId="{8F6EC51F-E6B0-4D72-AC9A-7AA4AD23E21B}" type="presParOf" srcId="{75ED04F7-AB1D-49FC-A227-446DAF266FE4}" destId="{50E525B4-FE5E-4BDE-8DEF-75318D28207B}" srcOrd="0" destOrd="0" presId="urn:microsoft.com/office/officeart/2018/5/layout/IconCircleLabelList"/>
    <dgm:cxn modelId="{3B560212-89A1-4C4C-9BBF-6ADFF4B81465}" type="presParOf" srcId="{50E525B4-FE5E-4BDE-8DEF-75318D28207B}" destId="{A1C12ECD-5415-4E1C-B945-E204C8B310C2}" srcOrd="0" destOrd="0" presId="urn:microsoft.com/office/officeart/2018/5/layout/IconCircleLabelList"/>
    <dgm:cxn modelId="{4F5E719C-C8D8-4A7E-98B9-3ACC3A5F0AB6}" type="presParOf" srcId="{50E525B4-FE5E-4BDE-8DEF-75318D28207B}" destId="{FAC4A505-F6A7-4D77-8333-8A4B93184DBC}" srcOrd="1" destOrd="0" presId="urn:microsoft.com/office/officeart/2018/5/layout/IconCircleLabelList"/>
    <dgm:cxn modelId="{72A03942-47EB-4CF8-8EB5-68AC1C349E51}" type="presParOf" srcId="{50E525B4-FE5E-4BDE-8DEF-75318D28207B}" destId="{BDD22B66-576D-4ED4-928B-F437616DC13A}" srcOrd="2" destOrd="0" presId="urn:microsoft.com/office/officeart/2018/5/layout/IconCircleLabelList"/>
    <dgm:cxn modelId="{EEAB6DE0-30AC-46AC-971C-8DAF08040EFA}" type="presParOf" srcId="{50E525B4-FE5E-4BDE-8DEF-75318D28207B}" destId="{208A33C1-A8DC-4C10-9F85-B4B4BE707661}" srcOrd="3" destOrd="0" presId="urn:microsoft.com/office/officeart/2018/5/layout/IconCircleLabelList"/>
    <dgm:cxn modelId="{900E600E-C10C-4335-97CA-73BCA92816EC}" type="presParOf" srcId="{75ED04F7-AB1D-49FC-A227-446DAF266FE4}" destId="{AF0FB7A9-C3AB-4669-A1ED-CF9998EEFA83}" srcOrd="1" destOrd="0" presId="urn:microsoft.com/office/officeart/2018/5/layout/IconCircleLabelList"/>
    <dgm:cxn modelId="{05519F53-3F15-4D88-A8C2-A1C7DAC53744}" type="presParOf" srcId="{75ED04F7-AB1D-49FC-A227-446DAF266FE4}" destId="{F78D1A35-6FBF-47AF-916C-EAA31C16E544}" srcOrd="2" destOrd="0" presId="urn:microsoft.com/office/officeart/2018/5/layout/IconCircleLabelList"/>
    <dgm:cxn modelId="{4EDB1589-1327-4A37-A178-A7549A4B4400}" type="presParOf" srcId="{F78D1A35-6FBF-47AF-916C-EAA31C16E544}" destId="{06C32864-2193-41C7-AC20-6E03B5D18B6B}" srcOrd="0" destOrd="0" presId="urn:microsoft.com/office/officeart/2018/5/layout/IconCircleLabelList"/>
    <dgm:cxn modelId="{0DA31F79-96F8-4A83-99F0-862EA5964301}" type="presParOf" srcId="{F78D1A35-6FBF-47AF-916C-EAA31C16E544}" destId="{526DA4B9-A23C-47E8-9240-7755053BB01F}" srcOrd="1" destOrd="0" presId="urn:microsoft.com/office/officeart/2018/5/layout/IconCircleLabelList"/>
    <dgm:cxn modelId="{5169712B-A300-4EB2-B7AF-3251B6A0D907}" type="presParOf" srcId="{F78D1A35-6FBF-47AF-916C-EAA31C16E544}" destId="{9A10330A-7245-4B61-9A46-BCAC7CC5EA7F}" srcOrd="2" destOrd="0" presId="urn:microsoft.com/office/officeart/2018/5/layout/IconCircleLabelList"/>
    <dgm:cxn modelId="{376364F5-87E9-4D4E-B908-4796596F0D9A}" type="presParOf" srcId="{F78D1A35-6FBF-47AF-916C-EAA31C16E544}" destId="{6F932162-E6FF-4CFE-A52B-A17AFFEA2C0E}" srcOrd="3" destOrd="0" presId="urn:microsoft.com/office/officeart/2018/5/layout/IconCircleLabelList"/>
    <dgm:cxn modelId="{10615270-0788-412A-B19A-9B020D41FD0E}" type="presParOf" srcId="{75ED04F7-AB1D-49FC-A227-446DAF266FE4}" destId="{AAD35D60-3578-495B-9900-037688048E71}" srcOrd="3" destOrd="0" presId="urn:microsoft.com/office/officeart/2018/5/layout/IconCircleLabelList"/>
    <dgm:cxn modelId="{E2F49CB1-C90F-431C-801E-EC463A437750}" type="presParOf" srcId="{75ED04F7-AB1D-49FC-A227-446DAF266FE4}" destId="{F11772F3-0936-49BA-B926-AC644B967B64}" srcOrd="4" destOrd="0" presId="urn:microsoft.com/office/officeart/2018/5/layout/IconCircleLabelList"/>
    <dgm:cxn modelId="{32B5C44A-8FD9-406F-BD29-40C0938C862C}" type="presParOf" srcId="{F11772F3-0936-49BA-B926-AC644B967B64}" destId="{52D7C4F1-21BD-4924-8E61-FF94F23979FF}" srcOrd="0" destOrd="0" presId="urn:microsoft.com/office/officeart/2018/5/layout/IconCircleLabelList"/>
    <dgm:cxn modelId="{41D1A2C3-A7F2-4230-A90E-7108B5119FBD}" type="presParOf" srcId="{F11772F3-0936-49BA-B926-AC644B967B64}" destId="{719CB9C1-6EDC-453A-B1EE-2ED91ECEF4AD}" srcOrd="1" destOrd="0" presId="urn:microsoft.com/office/officeart/2018/5/layout/IconCircleLabelList"/>
    <dgm:cxn modelId="{A2B5DEF7-4F72-4D13-8516-0903979EE4D4}" type="presParOf" srcId="{F11772F3-0936-49BA-B926-AC644B967B64}" destId="{79BF62FA-504D-4892-B4E8-CE895672EB04}" srcOrd="2" destOrd="0" presId="urn:microsoft.com/office/officeart/2018/5/layout/IconCircleLabelList"/>
    <dgm:cxn modelId="{5033A7C3-3E85-40F0-970D-5A5DA806A584}" type="presParOf" srcId="{F11772F3-0936-49BA-B926-AC644B967B64}" destId="{90688906-474D-47CE-B307-018D46788C5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FDF77-E060-4F0D-AFC5-DBCC0B85A304}" type="doc">
      <dgm:prSet loTypeId="urn:microsoft.com/office/officeart/2005/8/layout/defaul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503CED73-FB2D-4234-8BBE-A44EBB72097F}">
      <dgm:prSet phldrT="[Κείμενο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Time</a:t>
          </a:r>
          <a:r>
            <a:rPr lang="en-US" dirty="0"/>
            <a:t> </a:t>
          </a:r>
        </a:p>
        <a:p>
          <a:r>
            <a:rPr lang="en-US" dirty="0"/>
            <a:t>(e.g. Punctuality for appointments)</a:t>
          </a:r>
          <a:endParaRPr lang="el-GR" dirty="0"/>
        </a:p>
      </dgm:t>
    </dgm:pt>
    <dgm:pt modelId="{C9282E5A-A2D7-4209-84E2-2F61639E3AAC}" type="parTrans" cxnId="{F754AC8D-8D3F-4786-9D66-234D4FCB5840}">
      <dgm:prSet/>
      <dgm:spPr/>
      <dgm:t>
        <a:bodyPr/>
        <a:lstStyle/>
        <a:p>
          <a:endParaRPr lang="el-GR"/>
        </a:p>
      </dgm:t>
    </dgm:pt>
    <dgm:pt modelId="{3C1623F8-07FB-4DCC-8B5F-B9EACCB50FE1}" type="sibTrans" cxnId="{F754AC8D-8D3F-4786-9D66-234D4FCB5840}">
      <dgm:prSet/>
      <dgm:spPr/>
      <dgm:t>
        <a:bodyPr/>
        <a:lstStyle/>
        <a:p>
          <a:endParaRPr lang="el-GR"/>
        </a:p>
      </dgm:t>
    </dgm:pt>
    <dgm:pt modelId="{79499741-6687-49BB-AE94-518CAD186A5D}">
      <dgm:prSet phldrT="[Κείμενο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Measure</a:t>
          </a:r>
        </a:p>
        <a:p>
          <a:r>
            <a:rPr lang="en-US" dirty="0"/>
            <a:t> (e.g. Administer drug calculate  spaghetti) </a:t>
          </a:r>
          <a:endParaRPr lang="el-GR" dirty="0"/>
        </a:p>
      </dgm:t>
    </dgm:pt>
    <dgm:pt modelId="{7EE8E710-AC4D-4F77-9DB4-9098C9C5032A}" type="parTrans" cxnId="{E3F07190-E15B-443E-9EAA-D7312099EDDC}">
      <dgm:prSet/>
      <dgm:spPr/>
      <dgm:t>
        <a:bodyPr/>
        <a:lstStyle/>
        <a:p>
          <a:endParaRPr lang="el-GR"/>
        </a:p>
      </dgm:t>
    </dgm:pt>
    <dgm:pt modelId="{CF88B748-FEAF-4B60-929B-1FBB5958B317}" type="sibTrans" cxnId="{E3F07190-E15B-443E-9EAA-D7312099EDDC}">
      <dgm:prSet/>
      <dgm:spPr/>
      <dgm:t>
        <a:bodyPr/>
        <a:lstStyle/>
        <a:p>
          <a:endParaRPr lang="el-GR"/>
        </a:p>
      </dgm:t>
    </dgm:pt>
    <dgm:pt modelId="{0BA038F7-B4CB-41EB-BD82-CCBF9A5A62A4}">
      <dgm:prSet phldrT="[Κείμενο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Money</a:t>
          </a:r>
          <a:r>
            <a:rPr lang="en-US" dirty="0"/>
            <a:t> </a:t>
          </a:r>
        </a:p>
        <a:p>
          <a:r>
            <a:rPr lang="en-US" dirty="0"/>
            <a:t>(e.g. Shopping,    change,   bank)</a:t>
          </a:r>
          <a:endParaRPr lang="el-GR" dirty="0"/>
        </a:p>
      </dgm:t>
    </dgm:pt>
    <dgm:pt modelId="{5E47241D-203C-4D93-BCEB-0F7F8214DDCE}" type="parTrans" cxnId="{9333EE89-17B0-4F81-95DF-6D8F716F550D}">
      <dgm:prSet/>
      <dgm:spPr/>
      <dgm:t>
        <a:bodyPr/>
        <a:lstStyle/>
        <a:p>
          <a:endParaRPr lang="el-GR"/>
        </a:p>
      </dgm:t>
    </dgm:pt>
    <dgm:pt modelId="{78A2857A-B3AA-440B-A4A1-AA279463115C}" type="sibTrans" cxnId="{9333EE89-17B0-4F81-95DF-6D8F716F550D}">
      <dgm:prSet/>
      <dgm:spPr/>
      <dgm:t>
        <a:bodyPr/>
        <a:lstStyle/>
        <a:p>
          <a:endParaRPr lang="el-GR"/>
        </a:p>
      </dgm:t>
    </dgm:pt>
    <dgm:pt modelId="{C324D78F-6DA1-4774-B5AC-E16814C7B23E}">
      <dgm:prSet phldrT="[Κείμενο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Transportation</a:t>
          </a:r>
          <a:r>
            <a:rPr lang="en-US" dirty="0"/>
            <a:t> </a:t>
          </a:r>
        </a:p>
        <a:p>
          <a:r>
            <a:rPr lang="en-US" dirty="0"/>
            <a:t>(e.g. Correct bus )</a:t>
          </a:r>
          <a:endParaRPr lang="el-GR" dirty="0"/>
        </a:p>
      </dgm:t>
    </dgm:pt>
    <dgm:pt modelId="{078147BF-2D3D-4D85-9858-67409F865947}" type="parTrans" cxnId="{76624C83-80C3-4AB8-AE15-3C522C3F7472}">
      <dgm:prSet/>
      <dgm:spPr/>
      <dgm:t>
        <a:bodyPr/>
        <a:lstStyle/>
        <a:p>
          <a:endParaRPr lang="el-GR"/>
        </a:p>
      </dgm:t>
    </dgm:pt>
    <dgm:pt modelId="{A6021901-218A-4390-A57C-15380096E50C}" type="sibTrans" cxnId="{76624C83-80C3-4AB8-AE15-3C522C3F7472}">
      <dgm:prSet/>
      <dgm:spPr/>
      <dgm:t>
        <a:bodyPr/>
        <a:lstStyle/>
        <a:p>
          <a:endParaRPr lang="el-GR"/>
        </a:p>
      </dgm:t>
    </dgm:pt>
    <dgm:pt modelId="{5630309E-14AE-498C-9E1F-8483BD9C5FE7}">
      <dgm:prSet phldrT="[Κείμενο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Communication</a:t>
          </a:r>
          <a:r>
            <a:rPr lang="en-US" dirty="0"/>
            <a:t> </a:t>
          </a:r>
        </a:p>
        <a:p>
          <a:r>
            <a:rPr lang="en-US" dirty="0"/>
            <a:t>(e.g. telephone, choose TV channels)</a:t>
          </a:r>
          <a:endParaRPr lang="el-GR" dirty="0"/>
        </a:p>
      </dgm:t>
    </dgm:pt>
    <dgm:pt modelId="{8B286B33-8B6D-4CEF-A910-FC6E6C373060}" type="parTrans" cxnId="{57E01509-1032-4D70-8F1F-0674C6E8A81D}">
      <dgm:prSet/>
      <dgm:spPr/>
      <dgm:t>
        <a:bodyPr/>
        <a:lstStyle/>
        <a:p>
          <a:endParaRPr lang="el-GR"/>
        </a:p>
      </dgm:t>
    </dgm:pt>
    <dgm:pt modelId="{6D041E5D-8260-41E0-82F4-2707FD597818}" type="sibTrans" cxnId="{57E01509-1032-4D70-8F1F-0674C6E8A81D}">
      <dgm:prSet/>
      <dgm:spPr/>
      <dgm:t>
        <a:bodyPr/>
        <a:lstStyle/>
        <a:p>
          <a:endParaRPr lang="el-GR"/>
        </a:p>
      </dgm:t>
    </dgm:pt>
    <dgm:pt modelId="{F022AE04-BEB9-4ED0-A65F-35A9BA78F65A}" type="pres">
      <dgm:prSet presAssocID="{261FDF77-E060-4F0D-AFC5-DBCC0B85A3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3A7EB4E-5EFE-4A49-BFB9-BA37149F458C}" type="pres">
      <dgm:prSet presAssocID="{503CED73-FB2D-4234-8BBE-A44EBB72097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0CF919-CDE3-4A7E-9946-B251C17885E0}" type="pres">
      <dgm:prSet presAssocID="{3C1623F8-07FB-4DCC-8B5F-B9EACCB50FE1}" presName="sibTrans" presStyleCnt="0"/>
      <dgm:spPr/>
    </dgm:pt>
    <dgm:pt modelId="{0B507A22-C004-460A-BCFB-289400260ECB}" type="pres">
      <dgm:prSet presAssocID="{79499741-6687-49BB-AE94-518CAD186A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526CB9-A516-47BE-8DDE-39CFDE6B1433}" type="pres">
      <dgm:prSet presAssocID="{CF88B748-FEAF-4B60-929B-1FBB5958B317}" presName="sibTrans" presStyleCnt="0"/>
      <dgm:spPr/>
    </dgm:pt>
    <dgm:pt modelId="{EA062A91-FF47-492E-9CAE-8DFBCD3B842C}" type="pres">
      <dgm:prSet presAssocID="{0BA038F7-B4CB-41EB-BD82-CCBF9A5A62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229DA6-D930-4D30-AA09-904F76789927}" type="pres">
      <dgm:prSet presAssocID="{78A2857A-B3AA-440B-A4A1-AA279463115C}" presName="sibTrans" presStyleCnt="0"/>
      <dgm:spPr/>
    </dgm:pt>
    <dgm:pt modelId="{A1613A80-CB8E-4889-813E-4C995FC519F8}" type="pres">
      <dgm:prSet presAssocID="{C324D78F-6DA1-4774-B5AC-E16814C7B23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F932D5-C05F-4F7E-ADA6-2D736C1C3E02}" type="pres">
      <dgm:prSet presAssocID="{A6021901-218A-4390-A57C-15380096E50C}" presName="sibTrans" presStyleCnt="0"/>
      <dgm:spPr/>
    </dgm:pt>
    <dgm:pt modelId="{42E13DB9-B963-4236-A192-521883591EDD}" type="pres">
      <dgm:prSet presAssocID="{5630309E-14AE-498C-9E1F-8483BD9C5F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7F30A1C-22EF-4CB1-8581-BD27E5FB876B}" type="presOf" srcId="{261FDF77-E060-4F0D-AFC5-DBCC0B85A304}" destId="{F022AE04-BEB9-4ED0-A65F-35A9BA78F65A}" srcOrd="0" destOrd="0" presId="urn:microsoft.com/office/officeart/2005/8/layout/default"/>
    <dgm:cxn modelId="{9333EE89-17B0-4F81-95DF-6D8F716F550D}" srcId="{261FDF77-E060-4F0D-AFC5-DBCC0B85A304}" destId="{0BA038F7-B4CB-41EB-BD82-CCBF9A5A62A4}" srcOrd="2" destOrd="0" parTransId="{5E47241D-203C-4D93-BCEB-0F7F8214DDCE}" sibTransId="{78A2857A-B3AA-440B-A4A1-AA279463115C}"/>
    <dgm:cxn modelId="{76624C83-80C3-4AB8-AE15-3C522C3F7472}" srcId="{261FDF77-E060-4F0D-AFC5-DBCC0B85A304}" destId="{C324D78F-6DA1-4774-B5AC-E16814C7B23E}" srcOrd="3" destOrd="0" parTransId="{078147BF-2D3D-4D85-9858-67409F865947}" sibTransId="{A6021901-218A-4390-A57C-15380096E50C}"/>
    <dgm:cxn modelId="{3288124E-2A0F-42BD-AA70-3700E4DFD6A1}" type="presOf" srcId="{0BA038F7-B4CB-41EB-BD82-CCBF9A5A62A4}" destId="{EA062A91-FF47-492E-9CAE-8DFBCD3B842C}" srcOrd="0" destOrd="0" presId="urn:microsoft.com/office/officeart/2005/8/layout/default"/>
    <dgm:cxn modelId="{BAD17950-F487-467A-82BF-0C451B82DE7D}" type="presOf" srcId="{5630309E-14AE-498C-9E1F-8483BD9C5FE7}" destId="{42E13DB9-B963-4236-A192-521883591EDD}" srcOrd="0" destOrd="0" presId="urn:microsoft.com/office/officeart/2005/8/layout/default"/>
    <dgm:cxn modelId="{BBF9E870-C137-4F8E-8D6A-FA6965246C8B}" type="presOf" srcId="{503CED73-FB2D-4234-8BBE-A44EBB72097F}" destId="{E3A7EB4E-5EFE-4A49-BFB9-BA37149F458C}" srcOrd="0" destOrd="0" presId="urn:microsoft.com/office/officeart/2005/8/layout/default"/>
    <dgm:cxn modelId="{D030375E-A3AA-401D-BF55-275DF737980E}" type="presOf" srcId="{79499741-6687-49BB-AE94-518CAD186A5D}" destId="{0B507A22-C004-460A-BCFB-289400260ECB}" srcOrd="0" destOrd="0" presId="urn:microsoft.com/office/officeart/2005/8/layout/default"/>
    <dgm:cxn modelId="{3D9C4146-3313-4537-AB54-87EC52A31649}" type="presOf" srcId="{C324D78F-6DA1-4774-B5AC-E16814C7B23E}" destId="{A1613A80-CB8E-4889-813E-4C995FC519F8}" srcOrd="0" destOrd="0" presId="urn:microsoft.com/office/officeart/2005/8/layout/default"/>
    <dgm:cxn modelId="{57E01509-1032-4D70-8F1F-0674C6E8A81D}" srcId="{261FDF77-E060-4F0D-AFC5-DBCC0B85A304}" destId="{5630309E-14AE-498C-9E1F-8483BD9C5FE7}" srcOrd="4" destOrd="0" parTransId="{8B286B33-8B6D-4CEF-A910-FC6E6C373060}" sibTransId="{6D041E5D-8260-41E0-82F4-2707FD597818}"/>
    <dgm:cxn modelId="{E3F07190-E15B-443E-9EAA-D7312099EDDC}" srcId="{261FDF77-E060-4F0D-AFC5-DBCC0B85A304}" destId="{79499741-6687-49BB-AE94-518CAD186A5D}" srcOrd="1" destOrd="0" parTransId="{7EE8E710-AC4D-4F77-9DB4-9098C9C5032A}" sibTransId="{CF88B748-FEAF-4B60-929B-1FBB5958B317}"/>
    <dgm:cxn modelId="{F754AC8D-8D3F-4786-9D66-234D4FCB5840}" srcId="{261FDF77-E060-4F0D-AFC5-DBCC0B85A304}" destId="{503CED73-FB2D-4234-8BBE-A44EBB72097F}" srcOrd="0" destOrd="0" parTransId="{C9282E5A-A2D7-4209-84E2-2F61639E3AAC}" sibTransId="{3C1623F8-07FB-4DCC-8B5F-B9EACCB50FE1}"/>
    <dgm:cxn modelId="{8C17C87D-9933-49FE-A566-39F055415B35}" type="presParOf" srcId="{F022AE04-BEB9-4ED0-A65F-35A9BA78F65A}" destId="{E3A7EB4E-5EFE-4A49-BFB9-BA37149F458C}" srcOrd="0" destOrd="0" presId="urn:microsoft.com/office/officeart/2005/8/layout/default"/>
    <dgm:cxn modelId="{218B20D6-0510-4B32-8CC7-8BAADC67533B}" type="presParOf" srcId="{F022AE04-BEB9-4ED0-A65F-35A9BA78F65A}" destId="{9A0CF919-CDE3-4A7E-9946-B251C17885E0}" srcOrd="1" destOrd="0" presId="urn:microsoft.com/office/officeart/2005/8/layout/default"/>
    <dgm:cxn modelId="{8DF67905-CF36-462C-81E1-AD06A3BD031C}" type="presParOf" srcId="{F022AE04-BEB9-4ED0-A65F-35A9BA78F65A}" destId="{0B507A22-C004-460A-BCFB-289400260ECB}" srcOrd="2" destOrd="0" presId="urn:microsoft.com/office/officeart/2005/8/layout/default"/>
    <dgm:cxn modelId="{56ACB745-E42D-4B6C-AE49-E25153398021}" type="presParOf" srcId="{F022AE04-BEB9-4ED0-A65F-35A9BA78F65A}" destId="{8D526CB9-A516-47BE-8DDE-39CFDE6B1433}" srcOrd="3" destOrd="0" presId="urn:microsoft.com/office/officeart/2005/8/layout/default"/>
    <dgm:cxn modelId="{587F6F03-B9F0-441F-B6E6-86D37404D5FE}" type="presParOf" srcId="{F022AE04-BEB9-4ED0-A65F-35A9BA78F65A}" destId="{EA062A91-FF47-492E-9CAE-8DFBCD3B842C}" srcOrd="4" destOrd="0" presId="urn:microsoft.com/office/officeart/2005/8/layout/default"/>
    <dgm:cxn modelId="{571550BD-B6EE-48D3-9BDF-8D67F121A59A}" type="presParOf" srcId="{F022AE04-BEB9-4ED0-A65F-35A9BA78F65A}" destId="{7E229DA6-D930-4D30-AA09-904F76789927}" srcOrd="5" destOrd="0" presId="urn:microsoft.com/office/officeart/2005/8/layout/default"/>
    <dgm:cxn modelId="{3BDE1539-B49E-4C70-9694-8CB7AA71DC7B}" type="presParOf" srcId="{F022AE04-BEB9-4ED0-A65F-35A9BA78F65A}" destId="{A1613A80-CB8E-4889-813E-4C995FC519F8}" srcOrd="6" destOrd="0" presId="urn:microsoft.com/office/officeart/2005/8/layout/default"/>
    <dgm:cxn modelId="{98B12E7B-1F7A-4742-8227-0F4C047FCCBC}" type="presParOf" srcId="{F022AE04-BEB9-4ED0-A65F-35A9BA78F65A}" destId="{DDF932D5-C05F-4F7E-ADA6-2D736C1C3E02}" srcOrd="7" destOrd="0" presId="urn:microsoft.com/office/officeart/2005/8/layout/default"/>
    <dgm:cxn modelId="{B9EB4B3F-AD0F-4E2C-85E4-F90B5500963B}" type="presParOf" srcId="{F022AE04-BEB9-4ED0-A65F-35A9BA78F65A}" destId="{42E13DB9-B963-4236-A192-521883591E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12ECD-5415-4E1C-B945-E204C8B310C2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4A505-F6A7-4D77-8333-8A4B93184DBC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A33C1-A8DC-4C10-9F85-B4B4BE707661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2500" kern="1200"/>
            <a:t>The communicating brain </a:t>
          </a:r>
          <a:endParaRPr lang="en-US" sz="2500" kern="1200"/>
        </a:p>
      </dsp:txBody>
      <dsp:txXfrm>
        <a:off x="75768" y="2851938"/>
        <a:ext cx="3093750" cy="720000"/>
      </dsp:txXfrm>
    </dsp:sp>
    <dsp:sp modelId="{06C32864-2193-41C7-AC20-6E03B5D18B6B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DA4B9-A23C-47E8-9240-7755053BB01F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2162-E6FF-4CFE-A52B-A17AFFEA2C0E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fr-FR" sz="2500" kern="1200"/>
            <a:t>C</a:t>
          </a:r>
          <a:r>
            <a:rPr lang="en-US" sz="2500" kern="1200"/>
            <a:t>ommunication Challenges </a:t>
          </a:r>
        </a:p>
      </dsp:txBody>
      <dsp:txXfrm>
        <a:off x="3710925" y="2851938"/>
        <a:ext cx="3093750" cy="720000"/>
      </dsp:txXfrm>
    </dsp:sp>
    <dsp:sp modelId="{52D7C4F1-21BD-4924-8E61-FF94F23979FF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CB9C1-6EDC-453A-B1EE-2ED91ECEF4AD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88906-474D-47CE-B307-018D46788C5A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500" kern="1200"/>
            <a:t>Communication Strategies </a:t>
          </a:r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7EB4E-5EFE-4A49-BFB9-BA37149F458C}">
      <dsp:nvSpPr>
        <dsp:cNvPr id="0" name=""/>
        <dsp:cNvSpPr/>
      </dsp:nvSpPr>
      <dsp:spPr>
        <a:xfrm>
          <a:off x="0" y="554710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0000"/>
              </a:solidFill>
            </a:rPr>
            <a:t>Time</a:t>
          </a:r>
          <a:r>
            <a:rPr lang="en-US" sz="1900" kern="1200" dirty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(e.g. Punctuality for appointments)</a:t>
          </a:r>
          <a:endParaRPr lang="el-GR" sz="1900" kern="1200" dirty="0"/>
        </a:p>
      </dsp:txBody>
      <dsp:txXfrm>
        <a:off x="0" y="554710"/>
        <a:ext cx="2272752" cy="1363651"/>
      </dsp:txXfrm>
    </dsp:sp>
    <dsp:sp modelId="{0B507A22-C004-460A-BCFB-289400260ECB}">
      <dsp:nvSpPr>
        <dsp:cNvPr id="0" name=""/>
        <dsp:cNvSpPr/>
      </dsp:nvSpPr>
      <dsp:spPr>
        <a:xfrm>
          <a:off x="2500027" y="554710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0000"/>
              </a:solidFill>
            </a:rPr>
            <a:t>Measure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 (e.g. Administer drug calculate  spaghetti) </a:t>
          </a:r>
          <a:endParaRPr lang="el-GR" sz="1900" kern="1200" dirty="0"/>
        </a:p>
      </dsp:txBody>
      <dsp:txXfrm>
        <a:off x="2500027" y="554710"/>
        <a:ext cx="2272752" cy="1363651"/>
      </dsp:txXfrm>
    </dsp:sp>
    <dsp:sp modelId="{EA062A91-FF47-492E-9CAE-8DFBCD3B842C}">
      <dsp:nvSpPr>
        <dsp:cNvPr id="0" name=""/>
        <dsp:cNvSpPr/>
      </dsp:nvSpPr>
      <dsp:spPr>
        <a:xfrm>
          <a:off x="5000055" y="554710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0000"/>
              </a:solidFill>
            </a:rPr>
            <a:t>Money</a:t>
          </a:r>
          <a:r>
            <a:rPr lang="en-US" sz="1900" kern="1200" dirty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(e.g. Shopping,    change,   bank)</a:t>
          </a:r>
          <a:endParaRPr lang="el-GR" sz="1900" kern="1200" dirty="0"/>
        </a:p>
      </dsp:txBody>
      <dsp:txXfrm>
        <a:off x="5000055" y="554710"/>
        <a:ext cx="2272752" cy="1363651"/>
      </dsp:txXfrm>
    </dsp:sp>
    <dsp:sp modelId="{A1613A80-CB8E-4889-813E-4C995FC519F8}">
      <dsp:nvSpPr>
        <dsp:cNvPr id="0" name=""/>
        <dsp:cNvSpPr/>
      </dsp:nvSpPr>
      <dsp:spPr>
        <a:xfrm>
          <a:off x="1250013" y="2145637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0000"/>
              </a:solidFill>
            </a:rPr>
            <a:t>Transportation</a:t>
          </a:r>
          <a:r>
            <a:rPr lang="en-US" sz="1900" kern="1200" dirty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(e.g. Correct bus )</a:t>
          </a:r>
          <a:endParaRPr lang="el-GR" sz="1900" kern="1200" dirty="0"/>
        </a:p>
      </dsp:txBody>
      <dsp:txXfrm>
        <a:off x="1250013" y="2145637"/>
        <a:ext cx="2272752" cy="1363651"/>
      </dsp:txXfrm>
    </dsp:sp>
    <dsp:sp modelId="{42E13DB9-B963-4236-A192-521883591EDD}">
      <dsp:nvSpPr>
        <dsp:cNvPr id="0" name=""/>
        <dsp:cNvSpPr/>
      </dsp:nvSpPr>
      <dsp:spPr>
        <a:xfrm>
          <a:off x="3750041" y="2145637"/>
          <a:ext cx="2272752" cy="1363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rgbClr val="FF0000"/>
              </a:solidFill>
            </a:rPr>
            <a:t>Communication</a:t>
          </a:r>
          <a:r>
            <a:rPr lang="en-US" sz="1900" kern="1200" dirty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(e.g. telephone, choose TV channels)</a:t>
          </a:r>
          <a:endParaRPr lang="el-GR" sz="1900" kern="1200" dirty="0"/>
        </a:p>
      </dsp:txBody>
      <dsp:txXfrm>
        <a:off x="3750041" y="2145637"/>
        <a:ext cx="2272752" cy="136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B7E3D-78CB-4C0D-A8D1-52F3FC29C60C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C643-5908-4EAB-A8A9-C00C2D6EA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65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5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85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90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6275784"/>
            <a:ext cx="1220893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340768"/>
            <a:ext cx="11041227" cy="432048"/>
          </a:xfrm>
        </p:spPr>
        <p:txBody>
          <a:bodyPr anchor="ctr">
            <a:noAutofit/>
          </a:bodyPr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 hasCustomPrompt="1"/>
          </p:nvPr>
        </p:nvSpPr>
        <p:spPr>
          <a:xfrm>
            <a:off x="603249" y="332656"/>
            <a:ext cx="11050403" cy="79208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Titre</a:t>
            </a:r>
            <a:endParaRPr lang="fr-CH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744405" y="6453337"/>
            <a:ext cx="1152128" cy="3651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18.01.2013</a:t>
            </a:r>
            <a:endParaRPr lang="fr-CH" dirty="0"/>
          </a:p>
        </p:txBody>
      </p:sp>
      <p:sp>
        <p:nvSpPr>
          <p:cNvPr id="2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088555" y="6453337"/>
            <a:ext cx="576064" cy="36512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EF671F-B1E3-4221-82B3-7E72FB07119D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22" name="Espace réservé du numéro de diapositive 5"/>
          <p:cNvSpPr txBox="1">
            <a:spLocks/>
          </p:cNvSpPr>
          <p:nvPr userDrawn="1"/>
        </p:nvSpPr>
        <p:spPr>
          <a:xfrm>
            <a:off x="10896533" y="6453337"/>
            <a:ext cx="15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23" name="Espace réservé du numéro de diapositive 5"/>
          <p:cNvSpPr txBox="1">
            <a:spLocks/>
          </p:cNvSpPr>
          <p:nvPr userDrawn="1"/>
        </p:nvSpPr>
        <p:spPr>
          <a:xfrm>
            <a:off x="9588219" y="6453337"/>
            <a:ext cx="15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H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</a:p>
        </p:txBody>
      </p:sp>
      <p:sp>
        <p:nvSpPr>
          <p:cNvPr id="2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07701" y="6453337"/>
            <a:ext cx="6144683" cy="365125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fr-CH" dirty="0"/>
              <a:t>Jean-Marie </a:t>
            </a:r>
            <a:r>
              <a:rPr lang="fr-CH" dirty="0" err="1"/>
              <a:t>AnnoniI</a:t>
            </a:r>
            <a:r>
              <a:rPr lang="fr-CH" dirty="0"/>
              <a:t>  Neurologie, </a:t>
            </a:r>
            <a:r>
              <a:rPr lang="fr-CH" dirty="0" err="1"/>
              <a:t>Unifr</a:t>
            </a:r>
            <a:r>
              <a:rPr lang="fr-CH" dirty="0"/>
              <a:t> et </a:t>
            </a:r>
            <a:r>
              <a:rPr lang="fr-CH" dirty="0" err="1"/>
              <a:t>HFr</a:t>
            </a:r>
            <a:endParaRPr lang="fr-CH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8" y="1773238"/>
            <a:ext cx="11040533" cy="4320058"/>
          </a:xfrm>
        </p:spPr>
        <p:txBody>
          <a:bodyPr numCol="1" spcCol="18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fr-CH" sz="2600" b="0" i="0" u="none" strike="noStrike" baseline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0" lang="fr-CH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Texte	(une colonne)			</a:t>
            </a:r>
          </a:p>
        </p:txBody>
      </p:sp>
      <p:pic>
        <p:nvPicPr>
          <p:cNvPr id="13" name="Picture 5" descr="V:\Med\_Neurology\Logo\logo_UNIFR\ScFri_rgb_D_modif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6314405"/>
            <a:ext cx="80591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2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2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9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62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4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77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66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9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5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8A36-5E90-4042-9701-83B91EF3B760}" type="datetimeFigureOut">
              <a:rPr lang="fr-FR" smtClean="0"/>
              <a:t>22/02/2022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231C-6228-4D69-A989-C547CB7149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3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7_625D77F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4_F50D25B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7503" y="455098"/>
            <a:ext cx="9144000" cy="1422054"/>
          </a:xfrm>
        </p:spPr>
        <p:txBody>
          <a:bodyPr>
            <a:normAutofit/>
          </a:bodyPr>
          <a:lstStyle/>
          <a:p>
            <a:r>
              <a:rPr lang="fr-FR" sz="4800" b="1" dirty="0"/>
              <a:t>Communication in </a:t>
            </a:r>
            <a:r>
              <a:rPr lang="fr-FR" sz="4800" b="1" dirty="0" err="1"/>
              <a:t>everyday</a:t>
            </a:r>
            <a:r>
              <a:rPr lang="fr-FR" sz="4800" b="1" dirty="0"/>
              <a:t> life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6292" y="2154425"/>
            <a:ext cx="9144000" cy="879145"/>
          </a:xfrm>
        </p:spPr>
        <p:txBody>
          <a:bodyPr>
            <a:norm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1st European Life After Stroke Forum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1" dirty="0">
                <a:solidFill>
                  <a:srgbClr val="000000"/>
                </a:solidFill>
                <a:latin typeface="Arial" panose="020B0604020202020204" pitchFamily="34" charset="0"/>
              </a:rPr>
              <a:t>12 March 2022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7018" y="6086764"/>
            <a:ext cx="12034982" cy="632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Jean-Marie Annoni , Alexia Kountouri , Mina Michalatou,  </a:t>
            </a:r>
          </a:p>
          <a:p>
            <a:r>
              <a:rPr lang="fr-FR" dirty="0"/>
              <a:t>Jürg Schwyter, </a:t>
            </a:r>
            <a:r>
              <a:rPr lang="fr-FR" dirty="0" err="1"/>
              <a:t>Hariklia</a:t>
            </a:r>
            <a:r>
              <a:rPr lang="fr-FR" dirty="0"/>
              <a:t> Proios  </a:t>
            </a:r>
          </a:p>
          <a:p>
            <a:pPr algn="l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3722E7-DD31-CB4D-81C0-45074F14E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35" y="3095354"/>
            <a:ext cx="3765330" cy="28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4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85CB-1C38-D343-91F4-4C72EF16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898"/>
            <a:ext cx="12192000" cy="3442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Facilitator 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fr-CH" sz="2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analysis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of </a:t>
            </a:r>
            <a:r>
              <a:rPr lang="fr-CH" sz="2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researchers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+ people </a:t>
            </a:r>
            <a:r>
              <a:rPr lang="fr-CH" sz="2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with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CH" sz="28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aphasia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CY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CH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group</a:t>
            </a:r>
            <a:endParaRPr lang="en-CY" sz="28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BD66D80F-307F-6546-97E9-7C1BC5FA7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036" y="645060"/>
            <a:ext cx="10363200" cy="6012885"/>
          </a:xfrm>
        </p:spPr>
      </p:pic>
      <p:sp>
        <p:nvSpPr>
          <p:cNvPr id="3" name="ZoneTexte 2"/>
          <p:cNvSpPr txBox="1"/>
          <p:nvPr/>
        </p:nvSpPr>
        <p:spPr>
          <a:xfrm>
            <a:off x="139148" y="6488668"/>
            <a:ext cx="2484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/>
              <a:t>Charalambous, in </a:t>
            </a:r>
            <a:r>
              <a:rPr lang="fr-CH" sz="1600" dirty="0" err="1"/>
              <a:t>reviewing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6639337" y="6084888"/>
            <a:ext cx="3607905" cy="296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9988" y="3767362"/>
            <a:ext cx="3343363" cy="130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7070" y="273407"/>
            <a:ext cx="10515600" cy="89145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Challenges in non verbal </a:t>
            </a:r>
            <a:r>
              <a:rPr lang="fr-FR" sz="3600" b="1" dirty="0" err="1">
                <a:solidFill>
                  <a:srgbClr val="0070C0"/>
                </a:solidFill>
              </a:rPr>
              <a:t>strategy</a:t>
            </a:r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7070" y="6457374"/>
            <a:ext cx="10656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B </a:t>
            </a:r>
            <a:r>
              <a:rPr lang="fr-CH" sz="1400" dirty="0" err="1"/>
              <a:t>Preisig</a:t>
            </a:r>
            <a:r>
              <a:rPr lang="fr-CH" sz="1400" dirty="0"/>
              <a:t>  , N </a:t>
            </a:r>
            <a:r>
              <a:rPr lang="fr-CH" sz="1400" dirty="0" err="1"/>
              <a:t>Eggenberger</a:t>
            </a:r>
            <a:r>
              <a:rPr lang="fr-CH" sz="1400" dirty="0"/>
              <a:t> , G </a:t>
            </a:r>
            <a:r>
              <a:rPr lang="fr-CH" sz="1400" dirty="0" err="1"/>
              <a:t>Zito</a:t>
            </a:r>
            <a:r>
              <a:rPr lang="fr-CH" sz="1400" dirty="0"/>
              <a:t> , </a:t>
            </a:r>
            <a:r>
              <a:rPr lang="fr-CH" sz="1400" dirty="0" err="1"/>
              <a:t>T</a:t>
            </a:r>
            <a:r>
              <a:rPr lang="fr-CH" sz="1400" dirty="0"/>
              <a:t>  </a:t>
            </a:r>
            <a:r>
              <a:rPr lang="fr-CH" sz="1400" dirty="0" err="1"/>
              <a:t>Vanbellingen</a:t>
            </a:r>
            <a:r>
              <a:rPr lang="fr-CH" sz="1400" dirty="0"/>
              <a:t> , R Schumacher, S </a:t>
            </a:r>
            <a:r>
              <a:rPr lang="fr-CH" sz="1400" dirty="0" err="1"/>
              <a:t>Hopfner</a:t>
            </a:r>
            <a:r>
              <a:rPr lang="fr-CH" sz="1400" dirty="0"/>
              <a:t>  , </a:t>
            </a:r>
            <a:r>
              <a:rPr lang="fr-CH" sz="1400" dirty="0" err="1"/>
              <a:t>T</a:t>
            </a:r>
            <a:r>
              <a:rPr lang="fr-CH" sz="1400" dirty="0"/>
              <a:t> </a:t>
            </a:r>
            <a:r>
              <a:rPr lang="fr-CH" sz="1400" dirty="0" err="1"/>
              <a:t>Nyffeler</a:t>
            </a:r>
            <a:r>
              <a:rPr lang="fr-CH" sz="1400" dirty="0"/>
              <a:t>, K  </a:t>
            </a:r>
            <a:r>
              <a:rPr lang="fr-CH" sz="1400" dirty="0" err="1"/>
              <a:t>Gutbrod</a:t>
            </a:r>
            <a:r>
              <a:rPr lang="fr-CH" sz="1400" dirty="0"/>
              <a:t> , JM </a:t>
            </a:r>
            <a:r>
              <a:rPr lang="fr-CH" sz="1400" dirty="0" err="1"/>
              <a:t>Annoni</a:t>
            </a:r>
            <a:r>
              <a:rPr lang="fr-CH" sz="1400" dirty="0"/>
              <a:t> , S  </a:t>
            </a:r>
            <a:r>
              <a:rPr lang="fr-CH" sz="1400" dirty="0" err="1"/>
              <a:t>Bohlhalter</a:t>
            </a:r>
            <a:r>
              <a:rPr lang="fr-CH" sz="1400" dirty="0"/>
              <a:t>  RM. Muri 2015</a:t>
            </a:r>
            <a:endParaRPr lang="fr-FR" sz="140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95672B-1C74-124F-8A1D-DFB296882D2D}"/>
              </a:ext>
            </a:extLst>
          </p:cNvPr>
          <p:cNvSpPr txBox="1">
            <a:spLocks/>
          </p:cNvSpPr>
          <p:nvPr/>
        </p:nvSpPr>
        <p:spPr>
          <a:xfrm>
            <a:off x="172996" y="2351966"/>
            <a:ext cx="4386647" cy="2547257"/>
          </a:xfrm>
          <a:prstGeom prst="rect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FFFFFF"/>
                </a:solidFill>
              </a:rPr>
              <a:t>Person with aphasia tend to fixate less the speaker's face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C917FB-DC0B-F548-824B-9AF48E65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600" y="1977080"/>
            <a:ext cx="4290499" cy="33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77" y="1549444"/>
            <a:ext cx="5202917" cy="34659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300786" y="321113"/>
            <a:ext cx="7078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>
                <a:solidFill>
                  <a:srgbClr val="0070C0"/>
                </a:solidFill>
              </a:rPr>
              <a:t>Reflexions</a:t>
            </a:r>
            <a:r>
              <a:rPr lang="fr-FR" sz="3600" b="1" dirty="0">
                <a:solidFill>
                  <a:srgbClr val="0070C0"/>
                </a:solidFill>
              </a:rPr>
              <a:t> of 3 experts </a:t>
            </a:r>
            <a:r>
              <a:rPr lang="fr-FR" sz="3600" b="1" dirty="0" err="1">
                <a:solidFill>
                  <a:srgbClr val="0070C0"/>
                </a:solidFill>
              </a:rPr>
              <a:t>with</a:t>
            </a:r>
            <a:r>
              <a:rPr lang="fr-FR" sz="3600" b="1" dirty="0">
                <a:solidFill>
                  <a:srgbClr val="0070C0"/>
                </a:solidFill>
              </a:rPr>
              <a:t> </a:t>
            </a:r>
            <a:r>
              <a:rPr lang="fr-FR" sz="3600" b="1" dirty="0" err="1">
                <a:solidFill>
                  <a:srgbClr val="0070C0"/>
                </a:solidFill>
              </a:rPr>
              <a:t>aphasia</a:t>
            </a:r>
            <a:endParaRPr lang="fr-F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0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>
                <a:latin typeface="+mn-lt"/>
              </a:rPr>
              <a:t>Jürg Rainer Schwyter, </a:t>
            </a:r>
            <a:r>
              <a:rPr lang="fr-CH" sz="3600" b="1" dirty="0" err="1" smtClean="0">
                <a:latin typeface="+mn-lt"/>
              </a:rPr>
              <a:t>Linguist</a:t>
            </a:r>
            <a:r>
              <a:rPr lang="fr-CH" sz="3600" b="1" dirty="0">
                <a:latin typeface="+mn-lt"/>
              </a:rPr>
              <a:t/>
            </a:r>
            <a:br>
              <a:rPr lang="fr-CH" sz="3600" b="1" dirty="0">
                <a:latin typeface="+mn-lt"/>
              </a:rPr>
            </a:br>
            <a:r>
              <a:rPr lang="fr-CH" sz="3200" i="1" dirty="0" err="1" smtClean="0">
                <a:latin typeface="+mn-lt"/>
              </a:rPr>
              <a:t>Switzerland</a:t>
            </a:r>
            <a:r>
              <a:rPr lang="fr-CH" sz="3200" i="1" strike="sngStrike" dirty="0" smtClean="0">
                <a:latin typeface="+mn-lt"/>
              </a:rPr>
              <a:t> </a:t>
            </a:r>
            <a:endParaRPr lang="fr-FR" sz="3200" i="1" strike="sngStrike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6" y="2152774"/>
            <a:ext cx="2893571" cy="38445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80" y="2274085"/>
            <a:ext cx="6619020" cy="372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99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88" y="325369"/>
            <a:ext cx="11502224" cy="1325563"/>
          </a:xfrm>
        </p:spPr>
        <p:txBody>
          <a:bodyPr>
            <a:normAutofit/>
          </a:bodyPr>
          <a:lstStyle/>
          <a:p>
            <a:r>
              <a:rPr lang="fr-CH" sz="3600" b="1" dirty="0">
                <a:latin typeface="+mn-lt"/>
              </a:rPr>
              <a:t>Mina Michalatou, </a:t>
            </a:r>
            <a:r>
              <a:rPr lang="en-US" sz="3600" b="1" dirty="0">
                <a:latin typeface="+mn-lt"/>
              </a:rPr>
              <a:t>Archaeologist</a:t>
            </a:r>
            <a:r>
              <a:rPr lang="en-US" sz="3600" dirty="0">
                <a:latin typeface="+mn-lt"/>
              </a:rPr>
              <a:t>, </a:t>
            </a:r>
            <a:br>
              <a:rPr lang="en-US" sz="3600" dirty="0">
                <a:latin typeface="+mn-lt"/>
              </a:rPr>
            </a:br>
            <a:r>
              <a:rPr lang="en-US" sz="3200" i="1" dirty="0" err="1">
                <a:latin typeface="+mn-lt"/>
              </a:rPr>
              <a:t>Thessaloníki</a:t>
            </a:r>
            <a:r>
              <a:rPr lang="en-US" sz="3200" i="1" dirty="0">
                <a:latin typeface="+mn-lt"/>
              </a:rPr>
              <a:t>, Greece</a:t>
            </a:r>
            <a:endParaRPr lang="fr-FR" sz="3200" i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8" y="2274085"/>
            <a:ext cx="3884200" cy="3884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07" y="2179221"/>
            <a:ext cx="4936021" cy="36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88" y="325369"/>
            <a:ext cx="11502224" cy="1325563"/>
          </a:xfrm>
        </p:spPr>
        <p:txBody>
          <a:bodyPr>
            <a:normAutofit/>
          </a:bodyPr>
          <a:lstStyle/>
          <a:p>
            <a:r>
              <a:rPr lang="fr-CH" sz="3600" b="1" dirty="0">
                <a:latin typeface="+mn-lt"/>
              </a:rPr>
              <a:t>Alexia Kountouri, Social </a:t>
            </a:r>
            <a:r>
              <a:rPr lang="fr-CH" sz="3600" b="1" dirty="0" err="1">
                <a:latin typeface="+mn-lt"/>
              </a:rPr>
              <a:t>worker</a:t>
            </a:r>
            <a:r>
              <a:rPr lang="fr-CH" sz="3600" b="1" dirty="0">
                <a:latin typeface="+mn-lt"/>
              </a:rPr>
              <a:t>   </a:t>
            </a:r>
            <a:br>
              <a:rPr lang="fr-CH" sz="3600" b="1" dirty="0">
                <a:latin typeface="+mn-lt"/>
              </a:rPr>
            </a:br>
            <a:r>
              <a:rPr lang="fr-CH" sz="3600" dirty="0" err="1">
                <a:latin typeface="+mn-lt"/>
              </a:rPr>
              <a:t>Nicosia</a:t>
            </a:r>
            <a:r>
              <a:rPr lang="fr-CH" sz="3600" dirty="0">
                <a:latin typeface="+mn-lt"/>
              </a:rPr>
              <a:t>, </a:t>
            </a:r>
            <a:r>
              <a:rPr lang="fr-CH" sz="3600" dirty="0" err="1">
                <a:latin typeface="+mn-lt"/>
              </a:rPr>
              <a:t>Cyprus</a:t>
            </a:r>
            <a:r>
              <a:rPr lang="fr-CH" sz="3600" dirty="0">
                <a:latin typeface="+mn-lt"/>
              </a:rPr>
              <a:t> stroke association</a:t>
            </a:r>
            <a:endParaRPr lang="fr-FR" sz="3600" dirty="0">
              <a:latin typeface="+mn-lt"/>
            </a:endParaRPr>
          </a:p>
        </p:txBody>
      </p:sp>
      <p:pic>
        <p:nvPicPr>
          <p:cNvPr id="3" name="Picture 2" descr="Aucune description de photo disponible.">
            <a:extLst>
              <a:ext uri="{FF2B5EF4-FFF2-40B4-BE49-F238E27FC236}">
                <a16:creationId xmlns:a16="http://schemas.microsoft.com/office/drawing/2014/main" id="{12EB445D-16C5-2144-BC90-F35937AF8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19" y="3046637"/>
            <a:ext cx="3056719" cy="30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11"/>
          <a:stretch/>
        </p:blipFill>
        <p:spPr>
          <a:xfrm>
            <a:off x="6488931" y="3046637"/>
            <a:ext cx="3754195" cy="29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295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4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H" b="1" dirty="0" err="1">
                <a:solidFill>
                  <a:srgbClr val="0070C0"/>
                </a:solidFill>
                <a:latin typeface="+mn-lt"/>
              </a:rPr>
              <a:t>thanks</a:t>
            </a:r>
            <a:endParaRPr lang="en-GB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1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702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70C0"/>
                </a:solidFill>
                <a:latin typeface="+mn-lt"/>
              </a:rPr>
              <a:t>Plan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Espace réservé du contenu 6">
            <a:extLst>
              <a:ext uri="{FF2B5EF4-FFF2-40B4-BE49-F238E27FC236}">
                <a16:creationId xmlns:a16="http://schemas.microsoft.com/office/drawing/2014/main" id="{6A369A13-90EB-43B0-985F-7016C3850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89668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77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839449" y="1982256"/>
            <a:ext cx="2818151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Language is (only) part of communication</a:t>
            </a:r>
          </a:p>
        </p:txBody>
      </p:sp>
      <p:pic>
        <p:nvPicPr>
          <p:cNvPr id="95236" name="Picture 4" descr="Public speaking without fear |The Project Manager 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704" y="1322456"/>
            <a:ext cx="6536311" cy="49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3"/>
          <p:cNvSpPr txBox="1">
            <a:spLocks/>
          </p:cNvSpPr>
          <p:nvPr/>
        </p:nvSpPr>
        <p:spPr>
          <a:xfrm>
            <a:off x="1524000" y="12576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 dirty="0" err="1">
                <a:solidFill>
                  <a:srgbClr val="0070C0"/>
                </a:solidFill>
                <a:latin typeface="+mn-lt"/>
              </a:rPr>
              <a:t>Speak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it-IT" sz="3600" b="1" dirty="0" err="1">
                <a:solidFill>
                  <a:srgbClr val="0070C0"/>
                </a:solidFill>
                <a:latin typeface="+mn-lt"/>
              </a:rPr>
              <a:t>communication</a:t>
            </a:r>
            <a:endParaRPr lang="it-IT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00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524000" y="125760"/>
            <a:ext cx="9144000" cy="64633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 err="1">
                <a:solidFill>
                  <a:srgbClr val="0070C0"/>
                </a:solidFill>
                <a:latin typeface="+mn-lt"/>
              </a:rPr>
              <a:t>Speaking</a:t>
            </a:r>
            <a:r>
              <a:rPr lang="it-IT" sz="3600" b="1" dirty="0">
                <a:solidFill>
                  <a:srgbClr val="0070C0"/>
                </a:solidFill>
                <a:latin typeface="+mn-lt"/>
              </a:rPr>
              <a:t> Brain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6999" y="605456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Price  2012</a:t>
            </a:r>
          </a:p>
          <a:p>
            <a:r>
              <a:rPr lang="fr-FR" dirty="0" err="1"/>
              <a:t>Hagoort</a:t>
            </a:r>
            <a:r>
              <a:rPr lang="fr-FR" dirty="0"/>
              <a:t> 2013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8957" y="1368817"/>
            <a:ext cx="993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Words</a:t>
            </a:r>
            <a:endParaRPr lang="fr-FR" sz="2400" dirty="0"/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2"/>
          <a:srcRect r="74582" b="31978"/>
          <a:stretch/>
        </p:blipFill>
        <p:spPr>
          <a:xfrm>
            <a:off x="5068999" y="2303052"/>
            <a:ext cx="1807614" cy="337189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588520" y="1306739"/>
            <a:ext cx="250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Around</a:t>
            </a:r>
            <a:r>
              <a:rPr lang="fr-FR" sz="2400" dirty="0"/>
              <a:t> the </a:t>
            </a:r>
            <a:r>
              <a:rPr lang="fr-FR" sz="2400" dirty="0" err="1"/>
              <a:t>words</a:t>
            </a:r>
            <a:r>
              <a:rPr lang="fr-FR" sz="2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9461" y="625375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Kobayashi 2014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246924" y="1298653"/>
            <a:ext cx="208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Social network </a:t>
            </a:r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828DCB-183A-AA45-B55A-31B0384458A1}"/>
              </a:ext>
            </a:extLst>
          </p:cNvPr>
          <p:cNvSpPr txBox="1"/>
          <p:nvPr/>
        </p:nvSpPr>
        <p:spPr>
          <a:xfrm>
            <a:off x="9853193" y="6253757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Amft</a:t>
            </a:r>
            <a:r>
              <a:rPr lang="fr-FR" dirty="0"/>
              <a:t> et al 2015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01E06E-567F-A44F-972F-DCA5A32D9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3"/>
          <a:stretch/>
        </p:blipFill>
        <p:spPr bwMode="auto">
          <a:xfrm>
            <a:off x="8427309" y="2422113"/>
            <a:ext cx="3628268" cy="32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61" y="2656373"/>
            <a:ext cx="2699849" cy="19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1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4" r="50235" b="1842"/>
          <a:stretch/>
        </p:blipFill>
        <p:spPr>
          <a:xfrm>
            <a:off x="6096000" y="1046320"/>
            <a:ext cx="3544721" cy="28661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701101" y="6525345"/>
            <a:ext cx="2024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dirty="0" err="1"/>
              <a:t>After</a:t>
            </a:r>
            <a:r>
              <a:rPr lang="fr-CH" sz="1200" dirty="0"/>
              <a:t> Kiran &amp; Thompson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02BE77-B30C-3E4D-AADB-98493174B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5" b="59794"/>
          <a:stretch/>
        </p:blipFill>
        <p:spPr>
          <a:xfrm>
            <a:off x="6001771" y="3937303"/>
            <a:ext cx="3544721" cy="22386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E726D9-A798-EF49-A78C-7AF82F2C0998}"/>
              </a:ext>
            </a:extLst>
          </p:cNvPr>
          <p:cNvSpPr txBox="1"/>
          <p:nvPr/>
        </p:nvSpPr>
        <p:spPr>
          <a:xfrm>
            <a:off x="8998170" y="3215116"/>
            <a:ext cx="15454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/>
              <a:t>Language</a:t>
            </a:r>
            <a:r>
              <a:rPr lang="fr-FR" dirty="0"/>
              <a:t> area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0FB74FE-EC8F-6C49-B268-92EFE8056159}"/>
              </a:ext>
            </a:extLst>
          </p:cNvPr>
          <p:cNvSpPr txBox="1"/>
          <p:nvPr/>
        </p:nvSpPr>
        <p:spPr>
          <a:xfrm>
            <a:off x="9032790" y="3584448"/>
            <a:ext cx="1388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General area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09D3BBC-128D-3D49-B534-DFD6AF33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49" y="1967266"/>
            <a:ext cx="4065373" cy="2547257"/>
          </a:xfr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2800" dirty="0">
                <a:solidFill>
                  <a:srgbClr val="FFFFFF"/>
                </a:solidFill>
              </a:rPr>
              <a:t>Brain rewires after stroke 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using his general domain area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EF07DC-2110-3F4C-A0E7-A65C67E25E74}"/>
              </a:ext>
            </a:extLst>
          </p:cNvPr>
          <p:cNvSpPr txBox="1"/>
          <p:nvPr/>
        </p:nvSpPr>
        <p:spPr>
          <a:xfrm>
            <a:off x="5696332" y="3922313"/>
            <a:ext cx="157171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aphasia</a:t>
            </a:r>
            <a:endParaRPr lang="fr-FR" sz="20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CE40950-CCCB-1842-8368-0395481FF9FF}"/>
              </a:ext>
            </a:extLst>
          </p:cNvPr>
          <p:cNvSpPr txBox="1"/>
          <p:nvPr/>
        </p:nvSpPr>
        <p:spPr>
          <a:xfrm>
            <a:off x="5453156" y="895733"/>
            <a:ext cx="17301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dirty="0" err="1"/>
              <a:t>Before</a:t>
            </a:r>
            <a:r>
              <a:rPr lang="fr-FR" sz="2000" dirty="0"/>
              <a:t> </a:t>
            </a:r>
            <a:r>
              <a:rPr lang="fr-FR" sz="2000" dirty="0" err="1"/>
              <a:t>aphasia</a:t>
            </a:r>
            <a:endParaRPr lang="fr-FR" sz="2000" dirty="0"/>
          </a:p>
        </p:txBody>
      </p:sp>
      <p:sp>
        <p:nvSpPr>
          <p:cNvPr id="11" name="Titre 13"/>
          <p:cNvSpPr txBox="1">
            <a:spLocks/>
          </p:cNvSpPr>
          <p:nvPr/>
        </p:nvSpPr>
        <p:spPr>
          <a:xfrm>
            <a:off x="1524000" y="125760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dirty="0" err="1">
                <a:latin typeface="+mn-lt"/>
              </a:rPr>
              <a:t>Recovering</a:t>
            </a:r>
            <a:r>
              <a:rPr lang="it-IT" sz="3600" dirty="0">
                <a:latin typeface="+mn-lt"/>
              </a:rPr>
              <a:t> Brain</a:t>
            </a:r>
          </a:p>
        </p:txBody>
      </p:sp>
    </p:spTree>
    <p:extLst>
      <p:ext uri="{BB962C8B-B14F-4D97-AF65-F5344CB8AC3E}">
        <p14:creationId xmlns:p14="http://schemas.microsoft.com/office/powerpoint/2010/main" val="219395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7EBCE-275C-7A42-A049-78549749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670" y="222444"/>
            <a:ext cx="10515600" cy="1186632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>
                <a:solidFill>
                  <a:srgbClr val="0070C0"/>
                </a:solidFill>
                <a:latin typeface="+mn-lt"/>
              </a:rPr>
              <a:t>Recovering</a:t>
            </a:r>
            <a:r>
              <a:rPr lang="fr-FR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3600" b="1" dirty="0" err="1">
                <a:solidFill>
                  <a:srgbClr val="0070C0"/>
                </a:solidFill>
                <a:latin typeface="+mn-lt"/>
              </a:rPr>
              <a:t>brain</a:t>
            </a:r>
            <a:r>
              <a:rPr lang="fr-FR" sz="3600" b="1" dirty="0">
                <a:solidFill>
                  <a:srgbClr val="0070C0"/>
                </a:solidFill>
                <a:latin typeface="+mn-lt"/>
              </a:rPr>
              <a:t> and communication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17F7A8-E486-F544-8319-D8A8494D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455" y="1329138"/>
            <a:ext cx="9266772" cy="476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9273FF-1F50-C040-9FCA-926B693681E9}"/>
              </a:ext>
            </a:extLst>
          </p:cNvPr>
          <p:cNvSpPr txBox="1"/>
          <p:nvPr/>
        </p:nvSpPr>
        <p:spPr>
          <a:xfrm>
            <a:off x="68303" y="3357580"/>
            <a:ext cx="2689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functional</a:t>
            </a:r>
            <a:r>
              <a:rPr lang="fr-CH" dirty="0"/>
              <a:t> </a:t>
            </a:r>
            <a:r>
              <a:rPr lang="fr-CH" dirty="0" err="1"/>
              <a:t>connectivity</a:t>
            </a:r>
            <a:r>
              <a:rPr lang="fr-CH" dirty="0"/>
              <a:t> (FC) </a:t>
            </a:r>
          </a:p>
        </p:txBody>
      </p:sp>
    </p:spTree>
    <p:extLst>
      <p:ext uri="{BB962C8B-B14F-4D97-AF65-F5344CB8AC3E}">
        <p14:creationId xmlns:p14="http://schemas.microsoft.com/office/powerpoint/2010/main" val="17548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44119" y="168200"/>
            <a:ext cx="10048407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 Example of challenges : math in everyday life</a:t>
            </a:r>
            <a:endParaRPr lang="el-GR" sz="3600" b="1" dirty="0">
              <a:solidFill>
                <a:srgbClr val="0070C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525963"/>
          </a:xfrm>
        </p:spPr>
        <p:txBody>
          <a:bodyPr/>
          <a:lstStyle/>
          <a:p>
            <a:r>
              <a:rPr lang="en-US" dirty="0"/>
              <a:t>Some people with aphasia  may have difficulty with everyday life math tasks even if they can do algebra!</a:t>
            </a:r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2892064152"/>
              </p:ext>
            </p:extLst>
          </p:nvPr>
        </p:nvGraphicFramePr>
        <p:xfrm>
          <a:off x="2217354" y="2309998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703512" y="6165304"/>
            <a:ext cx="7300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References:</a:t>
            </a:r>
          </a:p>
          <a:p>
            <a:r>
              <a:rPr lang="en-US" sz="1050" dirty="0"/>
              <a:t>Proios, Tsakpounidou, </a:t>
            </a:r>
            <a:r>
              <a:rPr lang="en-US" sz="1050" dirty="0" err="1"/>
              <a:t>Karapanayiotides</a:t>
            </a:r>
            <a:r>
              <a:rPr lang="en-US" sz="1050" dirty="0"/>
              <a:t>, </a:t>
            </a:r>
            <a:r>
              <a:rPr lang="en-US" sz="1050" dirty="0" err="1"/>
              <a:t>Priftis</a:t>
            </a:r>
            <a:r>
              <a:rPr lang="en-US" sz="1050" dirty="0"/>
              <a:t>, &amp; Semenza. (2021). Journal of the International Neuropsychological Society, 1-13. </a:t>
            </a:r>
          </a:p>
          <a:p>
            <a:r>
              <a:rPr lang="en-US" sz="1050" dirty="0"/>
              <a:t>Semenza, Meneghello, Arcara, Burgio, Gnoato … Butterworth. (2014). Frontiers in Aging Neuroscience, 6, 112.</a:t>
            </a:r>
          </a:p>
          <a:p>
            <a:r>
              <a:rPr lang="en-US" sz="1050" dirty="0" err="1"/>
              <a:t>Toffano</a:t>
            </a:r>
            <a:r>
              <a:rPr lang="en-US" sz="1050" dirty="0"/>
              <a:t>, Burgio, Palmer, Benavides-Varela, Meneghello … Semenza, (2021). Neurological sciences,42(10), 4183–4191. </a:t>
            </a:r>
            <a:endParaRPr lang="el-GR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526473" y="1191492"/>
            <a:ext cx="10975549" cy="368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endParaRPr lang="en-US" altLang="fr-FR" sz="2400" dirty="0">
              <a:ea typeface="ＭＳ Ｐゴシック" panose="020B0600070205080204" pitchFamily="34" charset="-128"/>
            </a:endParaRPr>
          </a:p>
          <a:p>
            <a:pPr marL="457200" indent="-457200" eaLnBrk="0" hangingPunct="0">
              <a:lnSpc>
                <a:spcPct val="200000"/>
              </a:lnSpc>
              <a:buFont typeface="+mj-lt"/>
              <a:buAutoNum type="arabicPeriod"/>
            </a:pPr>
            <a:r>
              <a:rPr lang="en-US" altLang="fr-FR" sz="2400" dirty="0">
                <a:ea typeface="ＭＳ Ｐゴシック" panose="020B0600070205080204" pitchFamily="34" charset="-128"/>
              </a:rPr>
              <a:t>Spoken language is the mode of choice for communication</a:t>
            </a:r>
          </a:p>
          <a:p>
            <a:pPr marL="457200" indent="-457200" eaLnBrk="0" hangingPunct="0">
              <a:lnSpc>
                <a:spcPct val="200000"/>
              </a:lnSpc>
              <a:buFont typeface="+mj-lt"/>
              <a:buAutoNum type="arabicPeriod"/>
            </a:pPr>
            <a:r>
              <a:rPr lang="en-US" altLang="fr-FR" sz="2400" dirty="0">
                <a:ea typeface="ＭＳ Ｐゴシック" panose="020B0600070205080204" pitchFamily="34" charset="-128"/>
              </a:rPr>
              <a:t>Finding the correct syllables is related to measures of functional communication </a:t>
            </a:r>
          </a:p>
          <a:p>
            <a:pPr marL="457200" indent="-457200" eaLnBrk="0" hangingPunct="0">
              <a:lnSpc>
                <a:spcPct val="200000"/>
              </a:lnSpc>
              <a:buFont typeface="+mj-lt"/>
              <a:buAutoNum type="arabicPeriod"/>
            </a:pPr>
            <a:r>
              <a:rPr lang="en-US" altLang="fr-FR" sz="2400" dirty="0">
                <a:ea typeface="ＭＳ Ｐゴシック" panose="020B0600070205080204" pitchFamily="34" charset="-128"/>
              </a:rPr>
              <a:t>non-verbal cognition can solve a communicative task</a:t>
            </a:r>
          </a:p>
          <a:p>
            <a:pPr marL="457200" indent="-457200" eaLnBrk="0" hangingPunct="0">
              <a:lnSpc>
                <a:spcPct val="200000"/>
              </a:lnSpc>
              <a:buFont typeface="+mj-lt"/>
              <a:buAutoNum type="arabicPeriod"/>
            </a:pPr>
            <a:r>
              <a:rPr lang="en-US" altLang="fr-FR" sz="2400" dirty="0">
                <a:ea typeface="ＭＳ Ｐゴシック" panose="020B0600070205080204" pitchFamily="34" charset="-128"/>
              </a:rPr>
              <a:t>Focus also training of non-verbal cognition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70394" y="6211669"/>
            <a:ext cx="375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Schumacher et al, Brain </a:t>
            </a:r>
            <a:r>
              <a:rPr lang="fr-CH" dirty="0" err="1"/>
              <a:t>Comm</a:t>
            </a:r>
            <a:r>
              <a:rPr lang="fr-CH" dirty="0"/>
              <a:t>, 2020, </a:t>
            </a:r>
          </a:p>
          <a:p>
            <a:r>
              <a:rPr lang="fr-CH" dirty="0"/>
              <a:t>C de </a:t>
            </a:r>
            <a:r>
              <a:rPr lang="fr-CH" dirty="0" err="1"/>
              <a:t>Beer</a:t>
            </a:r>
            <a:r>
              <a:rPr lang="fr-CH" dirty="0"/>
              <a:t>, 2017 </a:t>
            </a:r>
            <a:endParaRPr lang="fr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93C8FA-3B5E-644E-81A9-71C984399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97" y="3619036"/>
            <a:ext cx="3042750" cy="152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367"/>
          </a:xfrm>
        </p:spPr>
        <p:txBody>
          <a:bodyPr>
            <a:normAutofit/>
          </a:bodyPr>
          <a:lstStyle/>
          <a:p>
            <a:pPr algn="ctr"/>
            <a:r>
              <a:rPr lang="fr-CH" sz="4000" b="1" dirty="0" err="1">
                <a:solidFill>
                  <a:srgbClr val="0070C0"/>
                </a:solidFill>
                <a:latin typeface="+mn-lt"/>
              </a:rPr>
              <a:t>Strategies</a:t>
            </a:r>
            <a:r>
              <a:rPr lang="fr-CH" sz="4000" b="1" dirty="0">
                <a:solidFill>
                  <a:srgbClr val="0070C0"/>
                </a:solidFill>
                <a:latin typeface="+mn-lt"/>
              </a:rPr>
              <a:t> of communication </a:t>
            </a:r>
            <a:r>
              <a:rPr lang="fr-CH" sz="4000" b="1" dirty="0" err="1">
                <a:solidFill>
                  <a:srgbClr val="0070C0"/>
                </a:solidFill>
                <a:latin typeface="+mn-lt"/>
              </a:rPr>
              <a:t>after</a:t>
            </a:r>
            <a:r>
              <a:rPr lang="fr-CH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CH" sz="4000" b="1" dirty="0" err="1">
                <a:solidFill>
                  <a:srgbClr val="0070C0"/>
                </a:solidFill>
                <a:latin typeface="+mn-lt"/>
              </a:rPr>
              <a:t>aphasia</a:t>
            </a:r>
            <a:endParaRPr lang="en-GB" sz="4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07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709" y="132770"/>
            <a:ext cx="10515600" cy="89145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latin typeface="+mn-lt"/>
              </a:rPr>
              <a:t>Communication </a:t>
            </a:r>
            <a:r>
              <a:rPr lang="fr-FR" sz="3600" b="1" dirty="0" err="1">
                <a:solidFill>
                  <a:srgbClr val="0070C0"/>
                </a:solidFill>
                <a:latin typeface="+mn-lt"/>
              </a:rPr>
              <a:t>strategies</a:t>
            </a:r>
            <a:endParaRPr lang="fr-FR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7364" y="1292080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activity-oriented therapy approach </a:t>
            </a:r>
            <a:r>
              <a:rPr lang="en-US" sz="1600" dirty="0"/>
              <a:t>(Bruce 2019)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 Nontraditional approach to talk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u</a:t>
            </a:r>
            <a:r>
              <a:rPr lang="fr-CH" sz="2000" dirty="0"/>
              <a:t>se mobile phone photos  to </a:t>
            </a:r>
            <a:r>
              <a:rPr lang="fr-CH" sz="2000" dirty="0" err="1"/>
              <a:t>create</a:t>
            </a:r>
            <a:r>
              <a:rPr lang="fr-CH" sz="2000" dirty="0"/>
              <a:t> stories;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H" sz="2000" dirty="0" err="1"/>
              <a:t>virtual</a:t>
            </a:r>
            <a:r>
              <a:rPr lang="fr-CH" sz="2000" dirty="0"/>
              <a:t> technologies . 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/>
              <a:t>Professional expertise and familiar topics  </a:t>
            </a:r>
            <a:r>
              <a:rPr lang="en-US" sz="1600" dirty="0"/>
              <a:t>(</a:t>
            </a:r>
            <a:r>
              <a:rPr lang="en-US" sz="1600" dirty="0" err="1"/>
              <a:t>haley</a:t>
            </a:r>
            <a:r>
              <a:rPr lang="en-US" sz="1600" dirty="0"/>
              <a:t> 2019 </a:t>
            </a:r>
            <a:r>
              <a:rPr lang="en-US" sz="1600" dirty="0" smtClean="0"/>
              <a:t>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3. increased </a:t>
            </a:r>
            <a:r>
              <a:rPr lang="en-US" dirty="0"/>
              <a:t>collaboration with speech-language pathologists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6797964" y="6280728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Strong</a:t>
            </a:r>
            <a:r>
              <a:rPr lang="fr-FR" dirty="0"/>
              <a:t> et al , 2022, Hansen et al 2017</a:t>
            </a:r>
          </a:p>
        </p:txBody>
      </p:sp>
    </p:spTree>
    <p:extLst>
      <p:ext uri="{BB962C8B-B14F-4D97-AF65-F5344CB8AC3E}">
        <p14:creationId xmlns:p14="http://schemas.microsoft.com/office/powerpoint/2010/main" val="4111279544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B89A65D86B545A99168689E8FAAAF" ma:contentTypeVersion="10" ma:contentTypeDescription="Create a new document." ma:contentTypeScope="" ma:versionID="43b6c7bd36b8a11a157beaef0e5a6f21">
  <xsd:schema xmlns:xsd="http://www.w3.org/2001/XMLSchema" xmlns:xs="http://www.w3.org/2001/XMLSchema" xmlns:p="http://schemas.microsoft.com/office/2006/metadata/properties" xmlns:ns2="bebbcdd1-3e5a-4a9a-a4ae-47d0d24abdcf" targetNamespace="http://schemas.microsoft.com/office/2006/metadata/properties" ma:root="true" ma:fieldsID="d3bb1868b29991cfb422ef071857474d" ns2:_="">
    <xsd:import namespace="bebbcdd1-3e5a-4a9a-a4ae-47d0d24ab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bcdd1-3e5a-4a9a-a4ae-47d0d24ab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41CBFE-4A82-4DA5-9871-EB4A9A534B10}"/>
</file>

<file path=customXml/itemProps2.xml><?xml version="1.0" encoding="utf-8"?>
<ds:datastoreItem xmlns:ds="http://schemas.openxmlformats.org/officeDocument/2006/customXml" ds:itemID="{4C9F005F-A72F-4FD8-9809-2FA7A4CE9794}"/>
</file>

<file path=customXml/itemProps3.xml><?xml version="1.0" encoding="utf-8"?>
<ds:datastoreItem xmlns:ds="http://schemas.openxmlformats.org/officeDocument/2006/customXml" ds:itemID="{E052D5DE-2F16-46F0-ABE8-70FC1D50E9C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Grand écran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Thème Office</vt:lpstr>
      <vt:lpstr>Communication in everyday life </vt:lpstr>
      <vt:lpstr>Plan </vt:lpstr>
      <vt:lpstr>Language is (only) part of communication</vt:lpstr>
      <vt:lpstr>Speaking Brain</vt:lpstr>
      <vt:lpstr>Brain rewires after stroke  using his general domain area</vt:lpstr>
      <vt:lpstr>Recovering brain and communication</vt:lpstr>
      <vt:lpstr> Example of challenges : math in everyday life</vt:lpstr>
      <vt:lpstr>Strategies of communication after aphasia</vt:lpstr>
      <vt:lpstr>Communication strategies</vt:lpstr>
      <vt:lpstr>Facilitator : analysis of researchers + people with aphasia  group</vt:lpstr>
      <vt:lpstr>Challenges in non verbal strategy </vt:lpstr>
      <vt:lpstr>Présentation PowerPoint</vt:lpstr>
      <vt:lpstr>Jürg Rainer Schwyter, Linguist Switzerland </vt:lpstr>
      <vt:lpstr>Mina Michalatou, Archaeologist,  Thessaloníki, Greece</vt:lpstr>
      <vt:lpstr>Alexia Kountouri, Social worker    Nicosia, Cyprus stroke association</vt:lpstr>
      <vt:lpstr>thanks</vt:lpstr>
    </vt:vector>
  </TitlesOfParts>
  <Company>UniversitÃ© de Fribourg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 everyday life</dc:title>
  <dc:creator>ANNONI Jean-Marie</dc:creator>
  <cp:lastModifiedBy>ANNONI Jean-Marie</cp:lastModifiedBy>
  <cp:revision>103</cp:revision>
  <dcterms:created xsi:type="dcterms:W3CDTF">2020-12-20T21:18:18Z</dcterms:created>
  <dcterms:modified xsi:type="dcterms:W3CDTF">2022-02-22T21:26:14Z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0x0101007FCB89A65D86B545A99168689E8FAAAF</vt:lpwstr>
  </property>
</Properties>
</file>